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1"/>
  </p:sldMasterIdLst>
  <p:notesMasterIdLst>
    <p:notesMasterId r:id="rId19"/>
  </p:notesMasterIdLst>
  <p:handoutMasterIdLst>
    <p:handoutMasterId r:id="rId20"/>
  </p:handoutMasterIdLst>
  <p:sldIdLst>
    <p:sldId id="256" r:id="rId2"/>
    <p:sldId id="288" r:id="rId3"/>
    <p:sldId id="292" r:id="rId4"/>
    <p:sldId id="276" r:id="rId5"/>
    <p:sldId id="259" r:id="rId6"/>
    <p:sldId id="302" r:id="rId7"/>
    <p:sldId id="296" r:id="rId8"/>
    <p:sldId id="293" r:id="rId9"/>
    <p:sldId id="278" r:id="rId10"/>
    <p:sldId id="280" r:id="rId11"/>
    <p:sldId id="299" r:id="rId12"/>
    <p:sldId id="300" r:id="rId13"/>
    <p:sldId id="301" r:id="rId14"/>
    <p:sldId id="303" r:id="rId15"/>
    <p:sldId id="304" r:id="rId16"/>
    <p:sldId id="294" r:id="rId17"/>
    <p:sldId id="270" r:id="rId18"/>
  </p:sldIdLst>
  <p:sldSz cx="9144000" cy="7019925"/>
  <p:notesSz cx="6797675" cy="987425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93" autoAdjust="0"/>
    <p:restoredTop sz="62149" autoAdjust="0"/>
  </p:normalViewPr>
  <p:slideViewPr>
    <p:cSldViewPr showGuides="1">
      <p:cViewPr>
        <p:scale>
          <a:sx n="75" d="100"/>
          <a:sy n="75" d="100"/>
        </p:scale>
        <p:origin x="-1195" y="-264"/>
      </p:cViewPr>
      <p:guideLst>
        <p:guide orient="horz" pos="3027"/>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howGuides="1">
      <p:cViewPr varScale="1">
        <p:scale>
          <a:sx n="82" d="100"/>
          <a:sy n="82" d="100"/>
        </p:scale>
        <p:origin x="-3132" y="-96"/>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atin typeface="Arial" pitchFamily="34" charset="0"/>
                <a:ea typeface="+mn-ea"/>
                <a:cs typeface="DejaVu Sans" pitchFamily="34" charset="0"/>
              </a:defRPr>
            </a:lvl1pPr>
          </a:lstStyle>
          <a:p>
            <a:pPr>
              <a:defRPr/>
            </a:pPr>
            <a:endParaRPr lang="en-US"/>
          </a:p>
        </p:txBody>
      </p:sp>
      <p:sp>
        <p:nvSpPr>
          <p:cNvPr id="3" name="Date Placeholder 2"/>
          <p:cNvSpPr>
            <a:spLocks noGrp="1"/>
          </p:cNvSpPr>
          <p:nvPr>
            <p:ph type="dt" sz="quarter" idx="1"/>
          </p:nvPr>
        </p:nvSpPr>
        <p:spPr>
          <a:xfrm>
            <a:off x="3849688" y="0"/>
            <a:ext cx="2946400" cy="493713"/>
          </a:xfrm>
          <a:prstGeom prst="rect">
            <a:avLst/>
          </a:prstGeom>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pPr>
              <a:defRPr/>
            </a:pPr>
            <a:fld id="{A0A9BCEE-F3F2-40D6-9262-B77CC4E3F90C}" type="datetimeFigureOut">
              <a:rPr lang="en-US"/>
              <a:pPr>
                <a:defRPr/>
              </a:pPr>
              <a:t>11/11/2015</a:t>
            </a:fld>
            <a:endParaRPr lang="en-US"/>
          </a:p>
        </p:txBody>
      </p:sp>
      <p:sp>
        <p:nvSpPr>
          <p:cNvPr id="4" name="Footer Placeholder 3"/>
          <p:cNvSpPr>
            <a:spLocks noGrp="1"/>
          </p:cNvSpPr>
          <p:nvPr>
            <p:ph type="ftr" sz="quarter" idx="2"/>
          </p:nvPr>
        </p:nvSpPr>
        <p:spPr>
          <a:xfrm>
            <a:off x="0" y="9378950"/>
            <a:ext cx="2946400" cy="493713"/>
          </a:xfrm>
          <a:prstGeom prst="rect">
            <a:avLst/>
          </a:prstGeom>
        </p:spPr>
        <p:txBody>
          <a:bodyPr vert="horz" lIns="91440" tIns="45720" rIns="91440" bIns="45720" rtlCol="0" anchor="b"/>
          <a:lstStyle>
            <a:lvl1pPr algn="l">
              <a:defRPr sz="1200">
                <a:latin typeface="Arial" pitchFamily="34" charset="0"/>
                <a:ea typeface="+mn-ea"/>
                <a:cs typeface="DejaVu Sans" pitchFamily="34" charset="0"/>
              </a:defRPr>
            </a:lvl1pPr>
          </a:lstStyle>
          <a:p>
            <a:pPr>
              <a:defRPr/>
            </a:pPr>
            <a:endParaRPr lang="en-US"/>
          </a:p>
        </p:txBody>
      </p:sp>
      <p:sp>
        <p:nvSpPr>
          <p:cNvPr id="5" name="Slide Number Placeholder 4"/>
          <p:cNvSpPr>
            <a:spLocks noGrp="1"/>
          </p:cNvSpPr>
          <p:nvPr>
            <p:ph type="sldNum" sz="quarter" idx="3"/>
          </p:nvPr>
        </p:nvSpPr>
        <p:spPr>
          <a:xfrm>
            <a:off x="3849688" y="9378950"/>
            <a:ext cx="2946400" cy="493713"/>
          </a:xfrm>
          <a:prstGeom prst="rect">
            <a:avLst/>
          </a:prstGeom>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a:defRPr/>
            </a:pPr>
            <a:fld id="{C3B26407-0ABD-4671-843E-14191986B6C8}" type="slidenum">
              <a:rPr lang="en-US"/>
              <a:pPr>
                <a:defRPr/>
              </a:pPr>
              <a:t>‹Nº›</a:t>
            </a:fld>
            <a:endParaRPr lang="en-US"/>
          </a:p>
        </p:txBody>
      </p:sp>
    </p:spTree>
    <p:extLst>
      <p:ext uri="{BB962C8B-B14F-4D97-AF65-F5344CB8AC3E}">
        <p14:creationId xmlns:p14="http://schemas.microsoft.com/office/powerpoint/2010/main" val="28596447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atin typeface="Arial" pitchFamily="34" charset="0"/>
                <a:ea typeface="+mn-ea"/>
                <a:cs typeface="DejaVu Sans" pitchFamily="34" charset="0"/>
              </a:defRPr>
            </a:lvl1pPr>
          </a:lstStyle>
          <a:p>
            <a:pPr>
              <a:defRPr/>
            </a:pPr>
            <a:endParaRPr lang="en-US"/>
          </a:p>
        </p:txBody>
      </p:sp>
      <p:sp>
        <p:nvSpPr>
          <p:cNvPr id="3" name="Date Placeholder 2"/>
          <p:cNvSpPr>
            <a:spLocks noGrp="1"/>
          </p:cNvSpPr>
          <p:nvPr>
            <p:ph type="dt" idx="1"/>
          </p:nvPr>
        </p:nvSpPr>
        <p:spPr>
          <a:xfrm>
            <a:off x="3849688" y="0"/>
            <a:ext cx="2946400" cy="493713"/>
          </a:xfrm>
          <a:prstGeom prst="rect">
            <a:avLst/>
          </a:prstGeom>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pPr>
              <a:defRPr/>
            </a:pPr>
            <a:fld id="{1B59BE26-975B-4675-9D8D-13DA8BE381EF}" type="datetimeFigureOut">
              <a:rPr lang="en-US"/>
              <a:pPr>
                <a:defRPr/>
              </a:pPr>
              <a:t>11/11/2015</a:t>
            </a:fld>
            <a:endParaRPr lang="en-US"/>
          </a:p>
        </p:txBody>
      </p:sp>
      <p:sp>
        <p:nvSpPr>
          <p:cNvPr id="4" name="Slide Image Placeholder 3"/>
          <p:cNvSpPr>
            <a:spLocks noGrp="1" noRot="1" noChangeAspect="1"/>
          </p:cNvSpPr>
          <p:nvPr>
            <p:ph type="sldImg" idx="2"/>
          </p:nvPr>
        </p:nvSpPr>
        <p:spPr>
          <a:xfrm>
            <a:off x="989013" y="741363"/>
            <a:ext cx="4819650" cy="370205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79450" y="4691063"/>
            <a:ext cx="5438775" cy="4443412"/>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378950"/>
            <a:ext cx="2946400" cy="493713"/>
          </a:xfrm>
          <a:prstGeom prst="rect">
            <a:avLst/>
          </a:prstGeom>
        </p:spPr>
        <p:txBody>
          <a:bodyPr vert="horz" lIns="91440" tIns="45720" rIns="91440" bIns="45720" rtlCol="0" anchor="b"/>
          <a:lstStyle>
            <a:lvl1pPr algn="l">
              <a:defRPr sz="1200">
                <a:latin typeface="Arial" pitchFamily="34" charset="0"/>
                <a:ea typeface="+mn-ea"/>
                <a:cs typeface="DejaVu Sans" pitchFamily="34" charset="0"/>
              </a:defRPr>
            </a:lvl1pPr>
          </a:lstStyle>
          <a:p>
            <a:pPr>
              <a:defRPr/>
            </a:pPr>
            <a:endParaRPr lang="en-US"/>
          </a:p>
        </p:txBody>
      </p:sp>
      <p:sp>
        <p:nvSpPr>
          <p:cNvPr id="7" name="Slide Number Placeholder 6"/>
          <p:cNvSpPr>
            <a:spLocks noGrp="1"/>
          </p:cNvSpPr>
          <p:nvPr>
            <p:ph type="sldNum" sz="quarter" idx="5"/>
          </p:nvPr>
        </p:nvSpPr>
        <p:spPr>
          <a:xfrm>
            <a:off x="3849688" y="9378950"/>
            <a:ext cx="2946400" cy="493713"/>
          </a:xfrm>
          <a:prstGeom prst="rect">
            <a:avLst/>
          </a:prstGeom>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a:defRPr/>
            </a:pPr>
            <a:fld id="{18362591-CCD2-47AE-8FC1-4CDF21D53FB7}" type="slidenum">
              <a:rPr lang="en-US"/>
              <a:pPr>
                <a:defRPr/>
              </a:pPr>
              <a:t>‹Nº›</a:t>
            </a:fld>
            <a:endParaRPr lang="en-US"/>
          </a:p>
        </p:txBody>
      </p:sp>
    </p:spTree>
    <p:extLst>
      <p:ext uri="{BB962C8B-B14F-4D97-AF65-F5344CB8AC3E}">
        <p14:creationId xmlns:p14="http://schemas.microsoft.com/office/powerpoint/2010/main" val="28119522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Aquests models els podem aplicar a múltiples escales espaials, des de la més global fins a centrar-nos només en una ciutat.</a:t>
            </a:r>
            <a:endParaRPr lang="es-ES" altLang="es-ES" smtClean="0">
              <a:ea typeface="ＭＳ Ｐゴシック" pitchFamily="34" charset="-128"/>
            </a:endParaRPr>
          </a:p>
          <a:p>
            <a:endParaRPr lang="es-ES" altLang="es-ES" smtClean="0">
              <a:ea typeface="ＭＳ Ｐゴシック" pitchFamily="34" charset="-128"/>
            </a:endParaRPr>
          </a:p>
        </p:txBody>
      </p:sp>
      <p:sp>
        <p:nvSpPr>
          <p:cNvPr id="30724"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213EF9F8-BD07-4FD1-BFD3-5C92B62CD285}" type="slidenum">
              <a:rPr lang="en-US" altLang="es-ES" smtClean="0"/>
              <a:pPr eaLnBrk="1" hangingPunct="1"/>
              <a:t>3</a:t>
            </a:fld>
            <a:endParaRPr lang="en-US" altLang="es-E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També podem treballar a totes les escales temporals. L’anàlisi diagnòstic d’esdeveniments passats, els pronòstics per als propers dies, les projeccions a molts anys vista i el terme mitg, les prediccions que van des de setmanes i mesos fins a dècades.</a:t>
            </a:r>
            <a:endParaRPr lang="es-ES" altLang="es-ES" smtClean="0">
              <a:ea typeface="ＭＳ Ｐゴシック" pitchFamily="34" charset="-128"/>
            </a:endParaRPr>
          </a:p>
          <a:p>
            <a:r>
              <a:rPr lang="ca-ES" altLang="es-ES" smtClean="0">
                <a:ea typeface="ＭＳ Ｐゴシック" pitchFamily="34" charset="-128"/>
              </a:rPr>
              <a:t>On som forts i el que ens fa destacar son dos casos concrets que molt pocs altres centres treballen i que estan fortament lligats tant a l’energia solar com a l’energia eòlica. </a:t>
            </a:r>
            <a:endParaRPr lang="es-ES" altLang="es-ES" smtClean="0">
              <a:ea typeface="ＭＳ Ｐゴシック" pitchFamily="34" charset="-128"/>
            </a:endParaRPr>
          </a:p>
          <a:p>
            <a:r>
              <a:rPr lang="ca-ES" altLang="es-ES" smtClean="0">
                <a:ea typeface="ＭＳ Ｐゴシック" pitchFamily="34" charset="-128"/>
              </a:rPr>
              <a:t>D’una banda  som líders en temes de modelització de la pols a l’atmòsfera que és un tema crític per a zones àrides, semiàrides i zones adjacents (Àfrica, Sud d’Espanya i Orient Mitjà) i cabdal per a la gestió de l’energia solar.</a:t>
            </a:r>
            <a:endParaRPr lang="es-ES" altLang="es-ES" smtClean="0">
              <a:ea typeface="ＭＳ Ｐゴシック" pitchFamily="34" charset="-128"/>
            </a:endParaRPr>
          </a:p>
          <a:p>
            <a:r>
              <a:rPr lang="ca-ES" altLang="es-ES" smtClean="0">
                <a:ea typeface="ＭＳ Ｐゴシック" pitchFamily="34" charset="-128"/>
              </a:rPr>
              <a:t>D’altra banda les prediccions climàtiques (seasonal to decadal) són un tema molt nou que tot just es comença a treballar a nivell mundial i en el que només el nostre centre i la Met Office de Regne Unit estem fent coses i en molts casos col·laborant i en contacte constant amb el sector de l’energia eòlica.</a:t>
            </a:r>
            <a:endParaRPr lang="es-ES" altLang="es-ES" smtClean="0">
              <a:ea typeface="ＭＳ Ｐゴシック" pitchFamily="34" charset="-128"/>
            </a:endParaRPr>
          </a:p>
          <a:p>
            <a:r>
              <a:rPr lang="ca-ES" altLang="es-ES" smtClean="0">
                <a:ea typeface="ＭＳ Ｐゴシック" pitchFamily="34" charset="-128"/>
              </a:rPr>
              <a:t>A continuació us explicaré aquest dos punts amb una mica més de detall.</a:t>
            </a:r>
            <a:endParaRPr lang="es-ES" altLang="es-ES" smtClean="0">
              <a:ea typeface="ＭＳ Ｐゴシック" pitchFamily="34" charset="-128"/>
            </a:endParaRPr>
          </a:p>
          <a:p>
            <a:endParaRPr lang="es-ES" altLang="es-ES" smtClean="0">
              <a:ea typeface="ＭＳ Ｐゴシック" pitchFamily="34" charset="-128"/>
            </a:endParaRPr>
          </a:p>
        </p:txBody>
      </p:sp>
      <p:sp>
        <p:nvSpPr>
          <p:cNvPr id="31748"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5D1C1E8D-AF6B-4AC3-A086-B81A121934D3}" type="slidenum">
              <a:rPr lang="en-US" altLang="es-ES" smtClean="0"/>
              <a:pPr eaLnBrk="1" hangingPunct="1"/>
              <a:t>15</a:t>
            </a:fld>
            <a:endParaRPr lang="en-US" altLang="es-E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També podem treballar a totes les escales temporals. L’anàlisi diagnòstic d’esdeveniments passats, els pronòstics per als propers dies, les projeccions a molts anys vista i el terme mitg, les prediccions que van des de setmanes i mesos fins a dècades.</a:t>
            </a:r>
            <a:endParaRPr lang="es-ES" altLang="es-ES" smtClean="0">
              <a:ea typeface="ＭＳ Ｐゴシック" pitchFamily="34" charset="-128"/>
            </a:endParaRPr>
          </a:p>
          <a:p>
            <a:r>
              <a:rPr lang="ca-ES" altLang="es-ES" smtClean="0">
                <a:ea typeface="ＭＳ Ｐゴシック" pitchFamily="34" charset="-128"/>
              </a:rPr>
              <a:t>On som forts i el que ens fa destacar son dos casos concrets que molt pocs altres centres treballen i que estan fortament lligats tant a l’energia solar com a l’energia eòlica. </a:t>
            </a:r>
            <a:endParaRPr lang="es-ES" altLang="es-ES" smtClean="0">
              <a:ea typeface="ＭＳ Ｐゴシック" pitchFamily="34" charset="-128"/>
            </a:endParaRPr>
          </a:p>
          <a:p>
            <a:r>
              <a:rPr lang="ca-ES" altLang="es-ES" smtClean="0">
                <a:ea typeface="ＭＳ Ｐゴシック" pitchFamily="34" charset="-128"/>
              </a:rPr>
              <a:t>D’una banda  som líders en temes de modelització de la pols a l’atmòsfera que és un tema crític per a zones àrides, semiàrides i zones adjacents (Àfrica, Sud d’Espanya i Orient Mitjà) i cabdal per a la gestió de l’energia solar.</a:t>
            </a:r>
            <a:endParaRPr lang="es-ES" altLang="es-ES" smtClean="0">
              <a:ea typeface="ＭＳ Ｐゴシック" pitchFamily="34" charset="-128"/>
            </a:endParaRPr>
          </a:p>
          <a:p>
            <a:r>
              <a:rPr lang="ca-ES" altLang="es-ES" smtClean="0">
                <a:ea typeface="ＭＳ Ｐゴシック" pitchFamily="34" charset="-128"/>
              </a:rPr>
              <a:t>D’altra banda les prediccions climàtiques (seasonal to decadal) són un tema molt nou que tot just es comença a treballar a nivell mundial i en el que només el nostre centre i la Met Office de Regne Unit estem fent coses i en molts casos col·laborant i en contacte constant amb el sector de l’energia eòlica.</a:t>
            </a:r>
            <a:endParaRPr lang="es-ES" altLang="es-ES" smtClean="0">
              <a:ea typeface="ＭＳ Ｐゴシック" pitchFamily="34" charset="-128"/>
            </a:endParaRPr>
          </a:p>
          <a:p>
            <a:r>
              <a:rPr lang="ca-ES" altLang="es-ES" smtClean="0">
                <a:ea typeface="ＭＳ Ｐゴシック" pitchFamily="34" charset="-128"/>
              </a:rPr>
              <a:t>A continuació us explicaré aquest dos punts amb una mica més de detall.</a:t>
            </a:r>
            <a:endParaRPr lang="es-ES" altLang="es-ES" smtClean="0">
              <a:ea typeface="ＭＳ Ｐゴシック" pitchFamily="34" charset="-128"/>
            </a:endParaRPr>
          </a:p>
          <a:p>
            <a:endParaRPr lang="es-ES" altLang="es-ES" smtClean="0">
              <a:ea typeface="ＭＳ Ｐゴシック" pitchFamily="34" charset="-128"/>
            </a:endParaRPr>
          </a:p>
        </p:txBody>
      </p:sp>
      <p:sp>
        <p:nvSpPr>
          <p:cNvPr id="31748"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5D1C1E8D-AF6B-4AC3-A086-B81A121934D3}" type="slidenum">
              <a:rPr lang="en-US" altLang="es-ES" smtClean="0"/>
              <a:pPr eaLnBrk="1" hangingPunct="1"/>
              <a:t>4</a:t>
            </a:fld>
            <a:endParaRPr lang="en-US" altLang="es-E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També podem treballar a totes les escales temporals. L’anàlisi diagnòstic d’esdeveniments passats, els pronòstics per als propers dies, les projeccions a molts anys vista i el terme mitg, les prediccions que van des de setmanes i mesos fins a dècades.</a:t>
            </a:r>
            <a:endParaRPr lang="es-ES" altLang="es-ES" smtClean="0">
              <a:ea typeface="ＭＳ Ｐゴシック" pitchFamily="34" charset="-128"/>
            </a:endParaRPr>
          </a:p>
          <a:p>
            <a:r>
              <a:rPr lang="ca-ES" altLang="es-ES" smtClean="0">
                <a:ea typeface="ＭＳ Ｐゴシック" pitchFamily="34" charset="-128"/>
              </a:rPr>
              <a:t>On som forts i el que ens fa destacar son dos casos concrets que molt pocs altres centres treballen i que estan fortament lligats tant a l’energia solar com a l’energia eòlica. </a:t>
            </a:r>
            <a:endParaRPr lang="es-ES" altLang="es-ES" smtClean="0">
              <a:ea typeface="ＭＳ Ｐゴシック" pitchFamily="34" charset="-128"/>
            </a:endParaRPr>
          </a:p>
          <a:p>
            <a:r>
              <a:rPr lang="ca-ES" altLang="es-ES" smtClean="0">
                <a:ea typeface="ＭＳ Ｐゴシック" pitchFamily="34" charset="-128"/>
              </a:rPr>
              <a:t>D’una banda  som líders en temes de modelització de la pols a l’atmòsfera que és un tema crític per a zones àrides, semiàrides i zones adjacents (Àfrica, Sud d’Espanya i Orient Mitjà) i cabdal per a la gestió de l’energia solar.</a:t>
            </a:r>
            <a:endParaRPr lang="es-ES" altLang="es-ES" smtClean="0">
              <a:ea typeface="ＭＳ Ｐゴシック" pitchFamily="34" charset="-128"/>
            </a:endParaRPr>
          </a:p>
          <a:p>
            <a:r>
              <a:rPr lang="ca-ES" altLang="es-ES" smtClean="0">
                <a:ea typeface="ＭＳ Ｐゴシック" pitchFamily="34" charset="-128"/>
              </a:rPr>
              <a:t>D’altra banda les prediccions climàtiques (seasonal to decadal) són un tema molt nou que tot just es comença a treballar a nivell mundial i en el que només el nostre centre i la Met Office de Regne Unit estem fent coses i en molts casos col·laborant i en contacte constant amb el sector de l’energia eòlica.</a:t>
            </a:r>
            <a:endParaRPr lang="es-ES" altLang="es-ES" smtClean="0">
              <a:ea typeface="ＭＳ Ｐゴシック" pitchFamily="34" charset="-128"/>
            </a:endParaRPr>
          </a:p>
          <a:p>
            <a:r>
              <a:rPr lang="ca-ES" altLang="es-ES" smtClean="0">
                <a:ea typeface="ＭＳ Ｐゴシック" pitchFamily="34" charset="-128"/>
              </a:rPr>
              <a:t>A continuació us explicaré aquest dos punts amb una mica més de detall.</a:t>
            </a:r>
            <a:endParaRPr lang="es-ES" altLang="es-ES" smtClean="0">
              <a:ea typeface="ＭＳ Ｐゴシック" pitchFamily="34" charset="-128"/>
            </a:endParaRPr>
          </a:p>
          <a:p>
            <a:endParaRPr lang="es-ES" altLang="es-ES" smtClean="0">
              <a:ea typeface="ＭＳ Ｐゴシック" pitchFamily="34" charset="-128"/>
            </a:endParaRPr>
          </a:p>
        </p:txBody>
      </p:sp>
      <p:sp>
        <p:nvSpPr>
          <p:cNvPr id="31748"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5D1C1E8D-AF6B-4AC3-A086-B81A121934D3}" type="slidenum">
              <a:rPr lang="en-US" altLang="es-ES" smtClean="0"/>
              <a:pPr eaLnBrk="1" hangingPunct="1"/>
              <a:t>5</a:t>
            </a:fld>
            <a:endParaRPr lang="en-US" altLang="es-E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Per què ens hem centrat en aquest període de temps? Doncs perquè hem vist que és el que realment li interessa a la indústria. Les projeccions climàtiques a 50, 100 anys vista poden ser importants a nivell de grans infrastructures però el pla de viabilitat d’un part eòlic es fa a 10/15 anys vista, a 100 anys la tecnologia haurà canviat tant que no és important tenir una projecció climàtica de vent.</a:t>
            </a:r>
            <a:endParaRPr lang="es-ES" altLang="es-ES" smtClean="0">
              <a:ea typeface="ＭＳ Ｐゴシック" pitchFamily="34" charset="-128"/>
            </a:endParaRPr>
          </a:p>
          <a:p>
            <a:r>
              <a:rPr lang="ca-ES" altLang="es-ES" smtClean="0">
                <a:ea typeface="ＭＳ Ｐゴシック" pitchFamily="34" charset="-128"/>
              </a:rPr>
              <a:t>El que interessa més es saber que passarà en els propers 10-15 anys i que es el que passarà durant les properes setmanes, mesos i estacions (subseasonal).</a:t>
            </a:r>
            <a:endParaRPr lang="es-ES" altLang="es-ES" smtClean="0">
              <a:ea typeface="ＭＳ Ｐゴシック" pitchFamily="34" charset="-128"/>
            </a:endParaRPr>
          </a:p>
          <a:p>
            <a:r>
              <a:rPr lang="ca-ES" altLang="es-ES" smtClean="0">
                <a:ea typeface="ＭＳ Ｐゴシック" pitchFamily="34" charset="-128"/>
              </a:rPr>
              <a:t>Estem treballant aquest tema juntament amb el Met Office de Regne Unit en diversos projectes Europeus del Programa Marc 7 i dels Horizon 2020. Des del principi és un tema que estem treballant ma a mà amb les empreses del sector eòlic i actualment ja treballem amb EDPF, EDPR, Vortex i estem en converses amb altres empreses com Alstom. El nostre objectiu és involucrar el màxim d’empreses del sector per fer que la recerca en aquest tema sigue el més aplicada possible i doni resposta a les necessitats reals del sector.</a:t>
            </a:r>
            <a:endParaRPr lang="es-ES" altLang="es-ES" smtClean="0">
              <a:ea typeface="ＭＳ Ｐゴシック" pitchFamily="34" charset="-128"/>
            </a:endParaRPr>
          </a:p>
          <a:p>
            <a:endParaRPr lang="es-ES" altLang="es-ES" smtClean="0">
              <a:ea typeface="ＭＳ Ｐゴシック" pitchFamily="34" charset="-128"/>
            </a:endParaRPr>
          </a:p>
        </p:txBody>
      </p:sp>
      <p:sp>
        <p:nvSpPr>
          <p:cNvPr id="39940"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FEF6876F-43EF-4425-934E-13A2221EED11}" type="slidenum">
              <a:rPr lang="en-US" altLang="es-ES" smtClean="0"/>
              <a:pPr eaLnBrk="1" hangingPunct="1"/>
              <a:t>6</a:t>
            </a:fld>
            <a:endParaRPr lang="en-US" altLang="es-E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També podem treballar a totes les escales temporals. L’anàlisi diagnòstic d’esdeveniments passats, els pronòstics per als propers dies, les projeccions a molts anys vista i el terme mitg, les prediccions que van des de setmanes i mesos fins a dècades.</a:t>
            </a:r>
            <a:endParaRPr lang="es-ES" altLang="es-ES" smtClean="0">
              <a:ea typeface="ＭＳ Ｐゴシック" pitchFamily="34" charset="-128"/>
            </a:endParaRPr>
          </a:p>
          <a:p>
            <a:r>
              <a:rPr lang="ca-ES" altLang="es-ES" smtClean="0">
                <a:ea typeface="ＭＳ Ｐゴシック" pitchFamily="34" charset="-128"/>
              </a:rPr>
              <a:t>On som forts i el que ens fa destacar son dos casos concrets que molt pocs altres centres treballen i que estan fortament lligats tant a l’energia solar com a l’energia eòlica. </a:t>
            </a:r>
            <a:endParaRPr lang="es-ES" altLang="es-ES" smtClean="0">
              <a:ea typeface="ＭＳ Ｐゴシック" pitchFamily="34" charset="-128"/>
            </a:endParaRPr>
          </a:p>
          <a:p>
            <a:r>
              <a:rPr lang="ca-ES" altLang="es-ES" smtClean="0">
                <a:ea typeface="ＭＳ Ｐゴシック" pitchFamily="34" charset="-128"/>
              </a:rPr>
              <a:t>D’una banda  som líders en temes de modelització de la pols a l’atmòsfera que és un tema crític per a zones àrides, semiàrides i zones adjacents (Àfrica, Sud d’Espanya i Orient Mitjà) i cabdal per a la gestió de l’energia solar.</a:t>
            </a:r>
            <a:endParaRPr lang="es-ES" altLang="es-ES" smtClean="0">
              <a:ea typeface="ＭＳ Ｐゴシック" pitchFamily="34" charset="-128"/>
            </a:endParaRPr>
          </a:p>
          <a:p>
            <a:r>
              <a:rPr lang="ca-ES" altLang="es-ES" smtClean="0">
                <a:ea typeface="ＭＳ Ｐゴシック" pitchFamily="34" charset="-128"/>
              </a:rPr>
              <a:t>D’altra banda les prediccions climàtiques (seasonal to decadal) són un tema molt nou que tot just es comença a treballar a nivell mundial i en el que només el nostre centre i la Met Office de Regne Unit estem fent coses i en molts casos col·laborant i en contacte constant amb el sector de l’energia eòlica.</a:t>
            </a:r>
            <a:endParaRPr lang="es-ES" altLang="es-ES" smtClean="0">
              <a:ea typeface="ＭＳ Ｐゴシック" pitchFamily="34" charset="-128"/>
            </a:endParaRPr>
          </a:p>
          <a:p>
            <a:r>
              <a:rPr lang="ca-ES" altLang="es-ES" smtClean="0">
                <a:ea typeface="ＭＳ Ｐゴシック" pitchFamily="34" charset="-128"/>
              </a:rPr>
              <a:t>A continuació us explicaré aquest dos punts amb una mica més de detall.</a:t>
            </a:r>
            <a:endParaRPr lang="es-ES" altLang="es-ES" smtClean="0">
              <a:ea typeface="ＭＳ Ｐゴシック" pitchFamily="34" charset="-128"/>
            </a:endParaRPr>
          </a:p>
          <a:p>
            <a:endParaRPr lang="es-ES" altLang="es-ES" smtClean="0">
              <a:ea typeface="ＭＳ Ｐゴシック" pitchFamily="34" charset="-128"/>
            </a:endParaRPr>
          </a:p>
        </p:txBody>
      </p:sp>
      <p:sp>
        <p:nvSpPr>
          <p:cNvPr id="31748"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5D1C1E8D-AF6B-4AC3-A086-B81A121934D3}" type="slidenum">
              <a:rPr lang="en-US" altLang="es-ES" smtClean="0"/>
              <a:pPr eaLnBrk="1" hangingPunct="1"/>
              <a:t>7</a:t>
            </a:fld>
            <a:endParaRPr lang="en-US" altLang="es-E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Això quina utilitat pot tenir per al sector de l’energia solar? </a:t>
            </a:r>
            <a:endParaRPr lang="es-ES" altLang="es-ES" smtClean="0">
              <a:ea typeface="ＭＳ Ｐゴシック" pitchFamily="34" charset="-128"/>
            </a:endParaRPr>
          </a:p>
          <a:p>
            <a:r>
              <a:rPr lang="ca-ES" altLang="es-ES" smtClean="0">
                <a:ea typeface="ＭＳ Ｐゴシック" pitchFamily="34" charset="-128"/>
              </a:rPr>
              <a:t>En aquest gràfic, el que es veu es com el model clàssic (que només inclou la meteorologia) millora molt més el seu ajust a la realitat si es fa servir el model acoblat online del Dust. Això implica una estimació molt més acurada de la quantitat de radiació solar que arribarà donades les condicions meteorològiques i les partícules de pols en suspensió.</a:t>
            </a:r>
            <a:endParaRPr lang="es-ES" altLang="es-ES" smtClean="0">
              <a:ea typeface="ＭＳ Ｐゴシック" pitchFamily="34" charset="-128"/>
            </a:endParaRPr>
          </a:p>
          <a:p>
            <a:r>
              <a:rPr lang="ca-ES" altLang="es-ES" smtClean="0">
                <a:ea typeface="ＭＳ Ｐゴシック" pitchFamily="34" charset="-128"/>
              </a:rPr>
              <a:t>D’una banda podem donar pronòstics a nivell global, regional i local. Els nostres models poden aportar informació diagnòstica tant del passat com del futur més proper i el més important, amb els nostres models podem millorar substancialment la qualitat dels pronòstics i prediccions de radiació social en una determinada regió</a:t>
            </a:r>
            <a:endParaRPr lang="es-ES" altLang="es-ES" smtClean="0">
              <a:ea typeface="ＭＳ Ｐゴシック" pitchFamily="34" charset="-128"/>
            </a:endParaRPr>
          </a:p>
        </p:txBody>
      </p:sp>
      <p:sp>
        <p:nvSpPr>
          <p:cNvPr id="3379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64BEC1D0-683C-4E74-BD9B-82C22D8E4FC7}" type="slidenum">
              <a:rPr lang="en-US" altLang="es-ES" smtClean="0"/>
              <a:pPr eaLnBrk="1" hangingPunct="1"/>
              <a:t>8</a:t>
            </a:fld>
            <a:endParaRPr lang="en-US" altLang="es-E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Això quina utilitat pot tenir per al sector de l’energia solar? </a:t>
            </a:r>
            <a:endParaRPr lang="es-ES" altLang="es-ES" smtClean="0">
              <a:ea typeface="ＭＳ Ｐゴシック" pitchFamily="34" charset="-128"/>
            </a:endParaRPr>
          </a:p>
          <a:p>
            <a:r>
              <a:rPr lang="ca-ES" altLang="es-ES" smtClean="0">
                <a:ea typeface="ＭＳ Ｐゴシック" pitchFamily="34" charset="-128"/>
              </a:rPr>
              <a:t>En aquest gràfic, el que es veu es com el model clàssic (que només inclou la meteorologia) millora molt més el seu ajust a la realitat si es fa servir el model acoblat online del Dust. Això implica una estimació molt més acurada de la quantitat de radiació solar que arribarà donades les condicions meteorològiques i les partícules de pols en suspensió.</a:t>
            </a:r>
            <a:endParaRPr lang="es-ES" altLang="es-ES" smtClean="0">
              <a:ea typeface="ＭＳ Ｐゴシック" pitchFamily="34" charset="-128"/>
            </a:endParaRPr>
          </a:p>
          <a:p>
            <a:r>
              <a:rPr lang="ca-ES" altLang="es-ES" smtClean="0">
                <a:ea typeface="ＭＳ Ｐゴシック" pitchFamily="34" charset="-128"/>
              </a:rPr>
              <a:t>D’una banda podem donar pronòstics a nivell global, regional i local. Els nostres models poden aportar informació diagnòstica tant del passat com del futur més proper i el més important, amb els nostres models podem millorar substancialment la qualitat dels pronòstics i prediccions de radiació social en una determinada regió</a:t>
            </a:r>
            <a:endParaRPr lang="es-ES" altLang="es-ES" smtClean="0">
              <a:ea typeface="ＭＳ Ｐゴシック" pitchFamily="34" charset="-128"/>
            </a:endParaRPr>
          </a:p>
        </p:txBody>
      </p:sp>
      <p:sp>
        <p:nvSpPr>
          <p:cNvPr id="3379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64BEC1D0-683C-4E74-BD9B-82C22D8E4FC7}" type="slidenum">
              <a:rPr lang="en-US" altLang="es-ES" smtClean="0"/>
              <a:pPr eaLnBrk="1" hangingPunct="1"/>
              <a:t>9</a:t>
            </a:fld>
            <a:endParaRPr lang="en-US" altLang="es-E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Aquest és un exemple concret però aquesta informació la podem donar en forma espaial en mapa amb informació detallada per diferents zones. Per tant a un inversor energètic li interessarà muntar un parc en les zones que tinguin una probabilitat major que les altres d’incrementar el vent en el futur. El que aportem és una eina per valorar el risc.</a:t>
            </a:r>
            <a:endParaRPr lang="es-ES" altLang="es-ES" smtClean="0">
              <a:ea typeface="ＭＳ Ｐゴシック" pitchFamily="34" charset="-128"/>
            </a:endParaRPr>
          </a:p>
          <a:p>
            <a:endParaRPr lang="es-ES" altLang="es-ES" smtClean="0">
              <a:ea typeface="ＭＳ Ｐゴシック" pitchFamily="34" charset="-128"/>
            </a:endParaRPr>
          </a:p>
          <a:p>
            <a:r>
              <a:rPr lang="es-ES" altLang="es-ES" smtClean="0">
                <a:ea typeface="ＭＳ Ｐゴシック" pitchFamily="34" charset="-128"/>
              </a:rPr>
              <a:t>____</a:t>
            </a:r>
          </a:p>
          <a:p>
            <a:r>
              <a:rPr lang="es-ES" altLang="es-ES" smtClean="0">
                <a:ea typeface="ＭＳ Ｐゴシック" pitchFamily="34" charset="-128"/>
              </a:rPr>
              <a:t>NOTES en cas de pregunta per les zones grises:</a:t>
            </a:r>
          </a:p>
          <a:p>
            <a:r>
              <a:rPr lang="ca-ES" altLang="es-ES" smtClean="0">
                <a:ea typeface="ＭＳ Ｐゴシック" pitchFamily="34" charset="-128"/>
              </a:rPr>
              <a:t>Ensenyem els valors per aquelles zones en les que les dades del Centre Europeu son prou bones per aportar valor afegit a un model que només tingui climatologia. En les zones on no podem donar aquest tipus d’anàlisi fen un anàlisi detallat des del punt de vista meteorològic analitzant patrons meteorologics ben descrits. P.e. si s’espera una fase anticiclònica de la NAO aleshores si que podem donar una resposta de com evolucionarà el vent. No és un valor sino una descripció per als propers mesos.</a:t>
            </a:r>
            <a:endParaRPr lang="es-ES" altLang="es-ES" smtClean="0">
              <a:ea typeface="ＭＳ Ｐゴシック" pitchFamily="34" charset="-128"/>
            </a:endParaRPr>
          </a:p>
          <a:p>
            <a:endParaRPr lang="es-ES" altLang="es-ES" smtClean="0">
              <a:ea typeface="ＭＳ Ｐゴシック" pitchFamily="34" charset="-128"/>
            </a:endParaRPr>
          </a:p>
        </p:txBody>
      </p:sp>
      <p:sp>
        <p:nvSpPr>
          <p:cNvPr id="3891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CB1C4A48-C0C9-4449-87CF-A1E2EC94C7B7}" type="slidenum">
              <a:rPr lang="en-US" altLang="es-ES" smtClean="0"/>
              <a:pPr eaLnBrk="1" hangingPunct="1"/>
              <a:t>10</a:t>
            </a:fld>
            <a:endParaRPr lang="en-US" altLang="es-E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Aquest és un exemple concret però aquesta informació la podem donar en forma espaial en mapa amb informació detallada per diferents zones. Per tant a un inversor energètic li interessarà muntar un parc en les zones que tinguin una probabilitat major que les altres d’incrementar el vent en el futur. El que aportem és una eina per valorar el risc.</a:t>
            </a:r>
            <a:endParaRPr lang="es-ES" altLang="es-ES" smtClean="0">
              <a:ea typeface="ＭＳ Ｐゴシック" pitchFamily="34" charset="-128"/>
            </a:endParaRPr>
          </a:p>
          <a:p>
            <a:endParaRPr lang="es-ES" altLang="es-ES" smtClean="0">
              <a:ea typeface="ＭＳ Ｐゴシック" pitchFamily="34" charset="-128"/>
            </a:endParaRPr>
          </a:p>
          <a:p>
            <a:r>
              <a:rPr lang="es-ES" altLang="es-ES" smtClean="0">
                <a:ea typeface="ＭＳ Ｐゴシック" pitchFamily="34" charset="-128"/>
              </a:rPr>
              <a:t>____</a:t>
            </a:r>
          </a:p>
          <a:p>
            <a:r>
              <a:rPr lang="es-ES" altLang="es-ES" smtClean="0">
                <a:ea typeface="ＭＳ Ｐゴシック" pitchFamily="34" charset="-128"/>
              </a:rPr>
              <a:t>NOTES en cas de pregunta per les zones grises:</a:t>
            </a:r>
          </a:p>
          <a:p>
            <a:r>
              <a:rPr lang="ca-ES" altLang="es-ES" smtClean="0">
                <a:ea typeface="ＭＳ Ｐゴシック" pitchFamily="34" charset="-128"/>
              </a:rPr>
              <a:t>Ensenyem els valors per aquelles zones en les que les dades del Centre Europeu son prou bones per aportar valor afegit a un model que només tingui climatologia. En les zones on no podem donar aquest tipus d’anàlisi fen un anàlisi detallat des del punt de vista meteorològic analitzant patrons meteorologics ben descrits. P.e. si s’espera una fase anticiclònica de la NAO aleshores si que podem donar una resposta de com evolucionarà el vent. No és un valor sino una descripció per als propers mesos.</a:t>
            </a:r>
            <a:endParaRPr lang="es-ES" altLang="es-ES" smtClean="0">
              <a:ea typeface="ＭＳ Ｐゴシック" pitchFamily="34" charset="-128"/>
            </a:endParaRPr>
          </a:p>
          <a:p>
            <a:endParaRPr lang="es-ES" altLang="es-ES" smtClean="0">
              <a:ea typeface="ＭＳ Ｐゴシック" pitchFamily="34" charset="-128"/>
            </a:endParaRPr>
          </a:p>
        </p:txBody>
      </p:sp>
      <p:sp>
        <p:nvSpPr>
          <p:cNvPr id="3891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CB1C4A48-C0C9-4449-87CF-A1E2EC94C7B7}" type="slidenum">
              <a:rPr lang="en-US" altLang="es-ES" smtClean="0"/>
              <a:pPr eaLnBrk="1" hangingPunct="1"/>
              <a:t>11</a:t>
            </a:fld>
            <a:endParaRPr lang="en-US" altLang="es-ES" smtClean="0"/>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hyperlink" Target="https://www.facebook.com/BSCCNS" TargetMode="External"/><Relationship Id="rId12"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11" Type="http://schemas.openxmlformats.org/officeDocument/2006/relationships/hyperlink" Target="https://www.youtube.com/user/BSCCNS" TargetMode="External"/><Relationship Id="rId5" Type="http://schemas.openxmlformats.org/officeDocument/2006/relationships/hyperlink" Target="https://www.linkedin.com/company/barcelona-supercomputing-center" TargetMode="Externa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hyperlink" Target="https://twitter.com/bsc_cns"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Shape 5"/>
          <p:cNvSpPr txBox="1">
            <a:spLocks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smtClean="0">
                <a:solidFill>
                  <a:srgbClr val="FFFFFF"/>
                </a:solidFill>
                <a:ea typeface="+mn-ea"/>
              </a:rPr>
              <a:t>www.bsc.es</a:t>
            </a:r>
            <a:endParaRPr lang="en-US" altLang="en-US" sz="1800" smtClean="0">
              <a:latin typeface="Calibri" pitchFamily="34" charset="0"/>
              <a:ea typeface="+mn-ea"/>
            </a:endParaRPr>
          </a:p>
        </p:txBody>
      </p:sp>
      <p:pic>
        <p:nvPicPr>
          <p:cNvPr id="4"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09800" y="830263"/>
            <a:ext cx="4603750"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838825" y="1025525"/>
            <a:ext cx="1012825"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hlinkClick r:id="rId5"/>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5538788" y="6386513"/>
            <a:ext cx="42545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hlinkClick r:id="rId7"/>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6227763" y="6389688"/>
            <a:ext cx="3937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hlinkClick r:id="rId9"/>
          </p:cNvPr>
          <p:cNvPicPr>
            <a:picLocks noChangeAspect="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6878638" y="6386513"/>
            <a:ext cx="44767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hlinkClick r:id="rId11"/>
          </p:cNvPr>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7480300" y="6386513"/>
            <a:ext cx="763588"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518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pic>
        <p:nvPicPr>
          <p:cNvPr id="4" name="Picture 13" descr="D:\OLD\MisDocumentos\JASMINA\BSC-Corporative Design\BSC Template\cabecera2012-1600px.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2900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Shape 3"/>
          <p:cNvSpPr txBox="1">
            <a:spLocks noChangeArrowheads="1"/>
          </p:cNvSpPr>
          <p:nvPr userDrawn="1"/>
        </p:nvSpPr>
        <p:spPr bwMode="auto">
          <a:xfrm>
            <a:off x="8458200" y="6505575"/>
            <a:ext cx="5334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defRPr/>
            </a:pPr>
            <a:fld id="{973318F9-024A-43ED-9338-6C2CF7267CB8}" type="slidenum">
              <a:rPr lang="en-US" sz="1000" smtClean="0">
                <a:solidFill>
                  <a:srgbClr val="23589C"/>
                </a:solidFill>
              </a:rPr>
              <a:pPr algn="r" eaLnBrk="1" hangingPunct="1">
                <a:defRPr/>
              </a:pPr>
              <a:t>‹Nº›</a:t>
            </a:fld>
            <a:endParaRPr lang="en-US" sz="1800" smtClean="0">
              <a:latin typeface="Calibri" pitchFamily="34" charset="0"/>
            </a:endParaRPr>
          </a:p>
        </p:txBody>
      </p:sp>
      <p:pic>
        <p:nvPicPr>
          <p:cNvPr id="6" name="Picture 11" descr="C:\Users\lbermude\Documents\Laura\PWP BSC\img_ok\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732588" y="144463"/>
            <a:ext cx="19367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245475" y="125413"/>
            <a:ext cx="57467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p:cNvSpPr>
            <a:spLocks noGrp="1" noChangeAspect="1"/>
          </p:cNvSpPr>
          <p:nvPr>
            <p:ph type="title"/>
          </p:nvPr>
        </p:nvSpPr>
        <p:spPr>
          <a:xfrm>
            <a:off x="396876" y="144432"/>
            <a:ext cx="6191348" cy="696944"/>
          </a:xfrm>
          <a:prstGeom prst="rect">
            <a:avLst/>
          </a:prstGeom>
        </p:spPr>
        <p:txBody>
          <a:bodyPr/>
          <a:lstStyle>
            <a:lvl1pPr algn="l">
              <a:defRPr sz="2800" baseline="0">
                <a:solidFill>
                  <a:schemeClr val="accent1"/>
                </a:solidFill>
                <a:latin typeface="+mj-lt"/>
              </a:defRPr>
            </a:lvl1pPr>
          </a:lstStyle>
          <a:p>
            <a:r>
              <a:rPr lang="en-US" dirty="0" smtClean="0"/>
              <a:t>Click to edit Master title style</a:t>
            </a:r>
            <a:endParaRPr lang="en-US" dirty="0"/>
          </a:p>
        </p:txBody>
      </p:sp>
      <p:sp>
        <p:nvSpPr>
          <p:cNvPr id="11" name="Text Placeholder 10"/>
          <p:cNvSpPr>
            <a:spLocks noGrp="1" noChangeAspect="1"/>
          </p:cNvSpPr>
          <p:nvPr>
            <p:ph type="body" sz="quarter" idx="10"/>
          </p:nvPr>
        </p:nvSpPr>
        <p:spPr>
          <a:xfrm>
            <a:off x="395535" y="985391"/>
            <a:ext cx="8329365" cy="5520184"/>
          </a:xfrm>
          <a:prstGeom prst="rect">
            <a:avLst/>
          </a:prstGeo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74090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graphics">
    <p:spTree>
      <p:nvGrpSpPr>
        <p:cNvPr id="1" name=""/>
        <p:cNvGrpSpPr/>
        <p:nvPr/>
      </p:nvGrpSpPr>
      <p:grpSpPr>
        <a:xfrm>
          <a:off x="0" y="0"/>
          <a:ext cx="0" cy="0"/>
          <a:chOff x="0" y="0"/>
          <a:chExt cx="0" cy="0"/>
        </a:xfrm>
      </p:grpSpPr>
      <p:pic>
        <p:nvPicPr>
          <p:cNvPr id="5" name="Picture 13" descr="D:\OLD\MisDocumentos\JASMINA\BSC-Corporative Design\BSC Template\cabecera2012-1600px.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2900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Shape 3"/>
          <p:cNvSpPr txBox="1">
            <a:spLocks noChangeArrowheads="1"/>
          </p:cNvSpPr>
          <p:nvPr userDrawn="1"/>
        </p:nvSpPr>
        <p:spPr bwMode="auto">
          <a:xfrm>
            <a:off x="8458200" y="6505575"/>
            <a:ext cx="5334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defRPr/>
            </a:pPr>
            <a:fld id="{D132A793-6304-4462-A78B-E0F62CFD734B}" type="slidenum">
              <a:rPr lang="en-US" sz="1000" smtClean="0">
                <a:solidFill>
                  <a:srgbClr val="23589C"/>
                </a:solidFill>
              </a:rPr>
              <a:pPr algn="r" eaLnBrk="1" hangingPunct="1">
                <a:defRPr/>
              </a:pPr>
              <a:t>‹Nº›</a:t>
            </a:fld>
            <a:endParaRPr lang="en-US" sz="1800" smtClean="0">
              <a:latin typeface="Calibri" pitchFamily="34" charset="0"/>
            </a:endParaRPr>
          </a:p>
        </p:txBody>
      </p:sp>
      <p:pic>
        <p:nvPicPr>
          <p:cNvPr id="7" name="Picture 11" descr="C:\Users\lbermude\Documents\Laura\PWP BSC\img_ok\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732588" y="144463"/>
            <a:ext cx="19367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245475" y="125413"/>
            <a:ext cx="57467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p:cNvSpPr>
            <a:spLocks noGrp="1" noChangeAspect="1"/>
          </p:cNvSpPr>
          <p:nvPr>
            <p:ph type="title"/>
          </p:nvPr>
        </p:nvSpPr>
        <p:spPr>
          <a:xfrm>
            <a:off x="396876" y="144432"/>
            <a:ext cx="6191348" cy="696944"/>
          </a:xfrm>
          <a:prstGeom prst="rect">
            <a:avLst/>
          </a:prstGeom>
        </p:spPr>
        <p:txBody>
          <a:bodyPr/>
          <a:lstStyle>
            <a:lvl1pPr algn="l">
              <a:defRPr sz="2800" baseline="0">
                <a:solidFill>
                  <a:schemeClr val="accent1"/>
                </a:solidFill>
                <a:latin typeface="+mj-lt"/>
              </a:defRPr>
            </a:lvl1pPr>
          </a:lstStyle>
          <a:p>
            <a:r>
              <a:rPr lang="en-US" dirty="0" smtClean="0"/>
              <a:t>Click to edit Master title style</a:t>
            </a:r>
            <a:endParaRPr lang="en-US" dirty="0"/>
          </a:p>
        </p:txBody>
      </p:sp>
      <p:sp>
        <p:nvSpPr>
          <p:cNvPr id="9" name="Text Placeholder 10"/>
          <p:cNvSpPr>
            <a:spLocks noGrp="1" noChangeAspect="1"/>
          </p:cNvSpPr>
          <p:nvPr>
            <p:ph type="body" sz="quarter" idx="10"/>
          </p:nvPr>
        </p:nvSpPr>
        <p:spPr>
          <a:xfrm>
            <a:off x="395535" y="985391"/>
            <a:ext cx="8329365" cy="5520184"/>
          </a:xfrm>
          <a:prstGeom prst="rect">
            <a:avLst/>
          </a:prstGeo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hart Placeholder 3"/>
          <p:cNvSpPr>
            <a:spLocks noGrp="1" noChangeAspect="1"/>
          </p:cNvSpPr>
          <p:nvPr>
            <p:ph type="chart" sz="quarter" idx="11"/>
          </p:nvPr>
        </p:nvSpPr>
        <p:spPr>
          <a:xfrm>
            <a:off x="4572000" y="1997794"/>
            <a:ext cx="4152900" cy="4608512"/>
          </a:xfrm>
          <a:prstGeom prst="rect">
            <a:avLst/>
          </a:prstGeom>
        </p:spPr>
        <p:txBody>
          <a:bodyPr/>
          <a:lstStyle>
            <a:lvl1pPr marL="0" indent="0">
              <a:buNone/>
              <a:defRPr sz="1200"/>
            </a:lvl1pPr>
          </a:lstStyle>
          <a:p>
            <a:pPr lvl="0"/>
            <a:r>
              <a:rPr lang="en-US" noProof="0" smtClean="0"/>
              <a:t>Click icon to add chart</a:t>
            </a:r>
            <a:endParaRPr lang="es-ES" noProof="0" dirty="0" smtClean="0"/>
          </a:p>
        </p:txBody>
      </p:sp>
    </p:spTree>
    <p:extLst>
      <p:ext uri="{BB962C8B-B14F-4D97-AF65-F5344CB8AC3E}">
        <p14:creationId xmlns:p14="http://schemas.microsoft.com/office/powerpoint/2010/main" val="3447631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ext-picture">
    <p:spTree>
      <p:nvGrpSpPr>
        <p:cNvPr id="1" name=""/>
        <p:cNvGrpSpPr/>
        <p:nvPr/>
      </p:nvGrpSpPr>
      <p:grpSpPr>
        <a:xfrm>
          <a:off x="0" y="0"/>
          <a:ext cx="0" cy="0"/>
          <a:chOff x="0" y="0"/>
          <a:chExt cx="0" cy="0"/>
        </a:xfrm>
      </p:grpSpPr>
      <p:pic>
        <p:nvPicPr>
          <p:cNvPr id="5" name="Picture 13" descr="D:\OLD\MisDocumentos\JASMINA\BSC-Corporative Design\BSC Template\cabecera2012-1600px.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2900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Shape 3"/>
          <p:cNvSpPr txBox="1">
            <a:spLocks noChangeArrowheads="1"/>
          </p:cNvSpPr>
          <p:nvPr userDrawn="1"/>
        </p:nvSpPr>
        <p:spPr bwMode="auto">
          <a:xfrm>
            <a:off x="8458200" y="6505575"/>
            <a:ext cx="5334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defRPr/>
            </a:pPr>
            <a:fld id="{D4571D46-E6DC-46FE-8660-32E68679A89F}" type="slidenum">
              <a:rPr lang="en-US" sz="1000" smtClean="0">
                <a:solidFill>
                  <a:srgbClr val="23589C"/>
                </a:solidFill>
              </a:rPr>
              <a:pPr algn="r" eaLnBrk="1" hangingPunct="1">
                <a:defRPr/>
              </a:pPr>
              <a:t>‹Nº›</a:t>
            </a:fld>
            <a:endParaRPr lang="en-US" sz="1800" smtClean="0">
              <a:latin typeface="Calibri" pitchFamily="34" charset="0"/>
            </a:endParaRPr>
          </a:p>
        </p:txBody>
      </p:sp>
      <p:pic>
        <p:nvPicPr>
          <p:cNvPr id="7" name="Picture 11" descr="C:\Users\lbermude\Documents\Laura\PWP BSC\img_ok\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732588" y="144463"/>
            <a:ext cx="19367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245475" y="125413"/>
            <a:ext cx="57467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p:cNvSpPr>
            <a:spLocks noGrp="1"/>
          </p:cNvSpPr>
          <p:nvPr>
            <p:ph type="title"/>
          </p:nvPr>
        </p:nvSpPr>
        <p:spPr>
          <a:xfrm>
            <a:off x="396876" y="144432"/>
            <a:ext cx="6191348" cy="696944"/>
          </a:xfrm>
          <a:prstGeom prst="rect">
            <a:avLst/>
          </a:prstGeom>
        </p:spPr>
        <p:txBody>
          <a:bodyPr/>
          <a:lstStyle>
            <a:lvl1pPr algn="l">
              <a:defRPr sz="2800" baseline="0">
                <a:solidFill>
                  <a:schemeClr val="accent1"/>
                </a:solidFill>
                <a:latin typeface="+mj-lt"/>
              </a:defRPr>
            </a:lvl1pPr>
          </a:lstStyle>
          <a:p>
            <a:r>
              <a:rPr lang="en-US" dirty="0" smtClean="0"/>
              <a:t>Click to edit Master title style</a:t>
            </a:r>
            <a:endParaRPr lang="en-US" dirty="0"/>
          </a:p>
        </p:txBody>
      </p:sp>
      <p:sp>
        <p:nvSpPr>
          <p:cNvPr id="10" name="Picture Placeholder 9"/>
          <p:cNvSpPr>
            <a:spLocks noGrp="1" noChangeAspect="1"/>
          </p:cNvSpPr>
          <p:nvPr>
            <p:ph type="pic" sz="quarter" idx="11"/>
          </p:nvPr>
        </p:nvSpPr>
        <p:spPr>
          <a:xfrm>
            <a:off x="4572000" y="3221930"/>
            <a:ext cx="4152900" cy="3384376"/>
          </a:xfrm>
          <a:prstGeom prst="rect">
            <a:avLst/>
          </a:prstGeom>
        </p:spPr>
        <p:txBody>
          <a:bodyPr/>
          <a:lstStyle>
            <a:lvl1pPr marL="0" indent="0">
              <a:buNone/>
              <a:defRPr sz="1200"/>
            </a:lvl1pPr>
          </a:lstStyle>
          <a:p>
            <a:pPr lvl="0"/>
            <a:r>
              <a:rPr lang="en-US" noProof="0" smtClean="0"/>
              <a:t>Click icon to add picture</a:t>
            </a:r>
            <a:endParaRPr lang="en-US" noProof="0" dirty="0"/>
          </a:p>
        </p:txBody>
      </p:sp>
      <p:sp>
        <p:nvSpPr>
          <p:cNvPr id="9" name="Text Placeholder 10"/>
          <p:cNvSpPr>
            <a:spLocks noGrp="1" noChangeAspect="1"/>
          </p:cNvSpPr>
          <p:nvPr>
            <p:ph type="body" sz="quarter" idx="10"/>
          </p:nvPr>
        </p:nvSpPr>
        <p:spPr>
          <a:xfrm>
            <a:off x="395535" y="985391"/>
            <a:ext cx="8329365" cy="5520184"/>
          </a:xfrm>
          <a:prstGeom prst="rect">
            <a:avLst/>
          </a:prstGeo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81500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future-plans">
    <p:spTree>
      <p:nvGrpSpPr>
        <p:cNvPr id="1" name=""/>
        <p:cNvGrpSpPr/>
        <p:nvPr/>
      </p:nvGrpSpPr>
      <p:grpSpPr>
        <a:xfrm>
          <a:off x="0" y="0"/>
          <a:ext cx="0" cy="0"/>
          <a:chOff x="0" y="0"/>
          <a:chExt cx="0" cy="0"/>
        </a:xfrm>
      </p:grpSpPr>
      <p:sp>
        <p:nvSpPr>
          <p:cNvPr id="2" name="TextShape 1"/>
          <p:cNvSpPr txBox="1">
            <a:spLocks noChangeArrowheads="1"/>
          </p:cNvSpPr>
          <p:nvPr userDrawn="1"/>
        </p:nvSpPr>
        <p:spPr bwMode="auto">
          <a:xfrm>
            <a:off x="685800" y="21812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smtClean="0">
                <a:solidFill>
                  <a:srgbClr val="FFFFFF"/>
                </a:solidFill>
                <a:ea typeface="+mn-ea"/>
              </a:rPr>
              <a:t>FUTURE PLANS</a:t>
            </a:r>
            <a:endParaRPr lang="en-US" altLang="en-US" sz="1800" smtClean="0">
              <a:latin typeface="Calibri" pitchFamily="34" charset="0"/>
              <a:ea typeface="+mn-ea"/>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Shape 1"/>
          <p:cNvSpPr txBox="1">
            <a:spLocks noChangeAspect="1" noChangeArrowheads="1"/>
          </p:cNvSpPr>
          <p:nvPr userDrawn="1"/>
        </p:nvSpPr>
        <p:spPr bwMode="auto">
          <a:xfrm>
            <a:off x="838200" y="23336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dirty="0" smtClean="0">
                <a:solidFill>
                  <a:srgbClr val="FFFFFF"/>
                </a:solidFill>
                <a:ea typeface="+mn-ea"/>
              </a:rPr>
              <a:t>MAIN RESEARCH LINES &amp; RESULTS</a:t>
            </a:r>
            <a:endParaRPr lang="en-US" altLang="en-US" sz="1800" dirty="0" smtClean="0">
              <a:latin typeface="Calibri" pitchFamily="34" charset="0"/>
              <a:ea typeface="+mn-ea"/>
            </a:endParaRPr>
          </a:p>
        </p:txBody>
      </p:sp>
    </p:spTree>
    <p:extLst>
      <p:ext uri="{BB962C8B-B14F-4D97-AF65-F5344CB8AC3E}">
        <p14:creationId xmlns:p14="http://schemas.microsoft.com/office/powerpoint/2010/main" val="39530920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ture-plans">
    <p:spTree>
      <p:nvGrpSpPr>
        <p:cNvPr id="1" name=""/>
        <p:cNvGrpSpPr/>
        <p:nvPr/>
      </p:nvGrpSpPr>
      <p:grpSpPr>
        <a:xfrm>
          <a:off x="0" y="0"/>
          <a:ext cx="0" cy="0"/>
          <a:chOff x="0" y="0"/>
          <a:chExt cx="0" cy="0"/>
        </a:xfrm>
      </p:grpSpPr>
      <p:sp>
        <p:nvSpPr>
          <p:cNvPr id="2" name="TextShape 1"/>
          <p:cNvSpPr txBox="1">
            <a:spLocks noChangeArrowheads="1"/>
          </p:cNvSpPr>
          <p:nvPr userDrawn="1"/>
        </p:nvSpPr>
        <p:spPr bwMode="auto">
          <a:xfrm>
            <a:off x="685800" y="21812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smtClean="0">
                <a:solidFill>
                  <a:srgbClr val="FFFFFF"/>
                </a:solidFill>
                <a:ea typeface="+mn-ea"/>
              </a:rPr>
              <a:t>FUTURE PLANS</a:t>
            </a:r>
            <a:endParaRPr lang="en-US" altLang="en-US" sz="1800" smtClean="0">
              <a:latin typeface="Calibri" pitchFamily="34" charset="0"/>
              <a:ea typeface="+mn-ea"/>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Shape 1"/>
          <p:cNvSpPr txBox="1">
            <a:spLocks noChangeAspect="1" noChangeArrowheads="1"/>
          </p:cNvSpPr>
          <p:nvPr userDrawn="1"/>
        </p:nvSpPr>
        <p:spPr bwMode="auto">
          <a:xfrm>
            <a:off x="838200" y="23336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dirty="0" smtClean="0">
                <a:solidFill>
                  <a:srgbClr val="FFFFFF"/>
                </a:solidFill>
                <a:ea typeface="+mn-ea"/>
              </a:rPr>
              <a:t>FUTURE PLANS</a:t>
            </a:r>
            <a:endParaRPr lang="en-US" altLang="en-US" sz="1800" dirty="0" smtClean="0">
              <a:latin typeface="Calibri" pitchFamily="34" charset="0"/>
              <a:ea typeface="+mn-ea"/>
            </a:endParaRPr>
          </a:p>
        </p:txBody>
      </p:sp>
    </p:spTree>
    <p:extLst>
      <p:ext uri="{BB962C8B-B14F-4D97-AF65-F5344CB8AC3E}">
        <p14:creationId xmlns:p14="http://schemas.microsoft.com/office/powerpoint/2010/main" val="519620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ransition slide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Shape 3"/>
          <p:cNvSpPr txBox="1">
            <a:spLocks noChangeAspect="1"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dirty="0" smtClean="0">
                <a:solidFill>
                  <a:srgbClr val="FFFFFF"/>
                </a:solidFill>
                <a:ea typeface="+mn-ea"/>
              </a:rPr>
              <a:t>www.bsc.es</a:t>
            </a:r>
            <a:endParaRPr lang="en-US" altLang="en-US" sz="1800" dirty="0" smtClean="0">
              <a:latin typeface="Calibri" pitchFamily="34" charset="0"/>
              <a:ea typeface="+mn-ea"/>
            </a:endParaRPr>
          </a:p>
        </p:txBody>
      </p:sp>
      <p:pic>
        <p:nvPicPr>
          <p:cNvPr id="5"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292725" y="185738"/>
            <a:ext cx="3306763" cy="99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885113" y="176213"/>
            <a:ext cx="8302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8 Título"/>
          <p:cNvSpPr>
            <a:spLocks noGrp="1" noChangeAspect="1"/>
          </p:cNvSpPr>
          <p:nvPr>
            <p:ph type="title"/>
          </p:nvPr>
        </p:nvSpPr>
        <p:spPr>
          <a:xfrm>
            <a:off x="457200" y="3176996"/>
            <a:ext cx="8229600" cy="665931"/>
          </a:xfrm>
          <a:prstGeom prst="rect">
            <a:avLst/>
          </a:prstGeom>
        </p:spPr>
        <p:txBody>
          <a:bodyPr/>
          <a:lstStyle>
            <a:lvl1pPr>
              <a:defRPr sz="3200" baseline="0">
                <a:solidFill>
                  <a:schemeClr val="accent1"/>
                </a:solidFill>
              </a:defRPr>
            </a:lvl1pPr>
          </a:lstStyle>
          <a:p>
            <a:r>
              <a:rPr lang="es-ES" dirty="0" smtClean="0"/>
              <a:t>Haga clic para modificar el estilo de título del patrón</a:t>
            </a:r>
            <a:endParaRPr lang="es-ES" dirty="0"/>
          </a:p>
        </p:txBody>
      </p:sp>
    </p:spTree>
    <p:extLst>
      <p:ext uri="{BB962C8B-B14F-4D97-AF65-F5344CB8AC3E}">
        <p14:creationId xmlns:p14="http://schemas.microsoft.com/office/powerpoint/2010/main" val="2258798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ransition-slide-2">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476375" y="1584325"/>
            <a:ext cx="6191250"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200775" y="1690688"/>
            <a:ext cx="155575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Shape 3"/>
          <p:cNvSpPr txBox="1">
            <a:spLocks noChangeAspect="1"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dirty="0" smtClean="0">
                <a:solidFill>
                  <a:srgbClr val="FFFFFF"/>
                </a:solidFill>
                <a:ea typeface="+mn-ea"/>
              </a:rPr>
              <a:t>www.bsc.es</a:t>
            </a:r>
            <a:endParaRPr lang="en-US" altLang="en-US" sz="1800" dirty="0" smtClean="0">
              <a:latin typeface="Calibri" pitchFamily="34" charset="0"/>
              <a:ea typeface="+mn-ea"/>
            </a:endParaRPr>
          </a:p>
        </p:txBody>
      </p:sp>
      <p:sp>
        <p:nvSpPr>
          <p:cNvPr id="9" name="8 Título"/>
          <p:cNvSpPr>
            <a:spLocks noGrp="1" noChangeAspect="1"/>
          </p:cNvSpPr>
          <p:nvPr>
            <p:ph type="title"/>
          </p:nvPr>
        </p:nvSpPr>
        <p:spPr>
          <a:xfrm>
            <a:off x="3819339" y="4806106"/>
            <a:ext cx="4762872" cy="720080"/>
          </a:xfrm>
          <a:prstGeom prst="rect">
            <a:avLst/>
          </a:prstGeom>
        </p:spPr>
        <p:txBody>
          <a:bodyPr/>
          <a:lstStyle>
            <a:lvl1pPr algn="r">
              <a:defRPr sz="2800" baseline="0">
                <a:solidFill>
                  <a:schemeClr val="accent1"/>
                </a:solidFill>
              </a:defRPr>
            </a:lvl1pPr>
          </a:lstStyle>
          <a:p>
            <a:r>
              <a:rPr lang="es-ES" dirty="0" smtClean="0"/>
              <a:t>Haga clic para modificar el estilo de título del patrón</a:t>
            </a:r>
            <a:endParaRPr lang="es-ES" dirty="0"/>
          </a:p>
        </p:txBody>
      </p:sp>
    </p:spTree>
    <p:extLst>
      <p:ext uri="{BB962C8B-B14F-4D97-AF65-F5344CB8AC3E}">
        <p14:creationId xmlns:p14="http://schemas.microsoft.com/office/powerpoint/2010/main" val="830295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ank-you">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Shape 3"/>
          <p:cNvSpPr txBox="1">
            <a:spLocks noChangeAspect="1"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dirty="0" smtClean="0">
                <a:solidFill>
                  <a:srgbClr val="FFFFFF"/>
                </a:solidFill>
                <a:ea typeface="+mn-ea"/>
              </a:rPr>
              <a:t>www.bsc.es</a:t>
            </a:r>
            <a:endParaRPr lang="en-US" altLang="en-US" sz="1800" dirty="0" smtClean="0">
              <a:latin typeface="Calibri" pitchFamily="34" charset="0"/>
              <a:ea typeface="+mn-ea"/>
            </a:endParaRPr>
          </a:p>
        </p:txBody>
      </p:sp>
      <p:pic>
        <p:nvPicPr>
          <p:cNvPr id="4"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43213" y="2016125"/>
            <a:ext cx="3306762"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435600" y="2006600"/>
            <a:ext cx="8302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30313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981" r:id="rId1"/>
    <p:sldLayoutId id="2147484982" r:id="rId2"/>
    <p:sldLayoutId id="2147484983" r:id="rId3"/>
    <p:sldLayoutId id="2147484984" r:id="rId4"/>
    <p:sldLayoutId id="2147484985" r:id="rId5"/>
    <p:sldLayoutId id="2147484986" r:id="rId6"/>
    <p:sldLayoutId id="2147484987" r:id="rId7"/>
    <p:sldLayoutId id="2147484988" r:id="rId8"/>
    <p:sldLayoutId id="2147484989" r:id="rId9"/>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Arial" pitchFamily="34" charset="0"/>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Arial" pitchFamily="34" charset="0"/>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Arial" pitchFamily="34" charset="0"/>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Arial" pitchFamily="34" charset="0"/>
        </a:defRPr>
      </a:lvl6pPr>
      <a:lvl7pPr marL="2971800" indent="-228600" algn="l" rtl="0" eaLnBrk="0" fontAlgn="base" hangingPunct="0">
        <a:spcBef>
          <a:spcPct val="20000"/>
        </a:spcBef>
        <a:spcAft>
          <a:spcPct val="0"/>
        </a:spcAft>
        <a:buChar char="»"/>
        <a:defRPr sz="2000">
          <a:solidFill>
            <a:schemeClr val="tx1"/>
          </a:solidFill>
          <a:latin typeface="Arial" pitchFamily="34" charset="0"/>
        </a:defRPr>
      </a:lvl7pPr>
      <a:lvl8pPr marL="3429000" indent="-228600" algn="l" rtl="0" eaLnBrk="0" fontAlgn="base" hangingPunct="0">
        <a:spcBef>
          <a:spcPct val="20000"/>
        </a:spcBef>
        <a:spcAft>
          <a:spcPct val="0"/>
        </a:spcAft>
        <a:buChar char="»"/>
        <a:defRPr sz="2000">
          <a:solidFill>
            <a:schemeClr val="tx1"/>
          </a:solidFill>
          <a:latin typeface="Arial" pitchFamily="34" charset="0"/>
        </a:defRPr>
      </a:lvl8pPr>
      <a:lvl9pPr marL="3886200" indent="-228600" algn="l" rtl="0" eaLnBrk="0" fontAlgn="base" hangingPunct="0">
        <a:spcBef>
          <a:spcPct val="20000"/>
        </a:spcBef>
        <a:spcAft>
          <a:spcPct val="0"/>
        </a:spcAft>
        <a:buChar char="»"/>
        <a:defRPr sz="2000">
          <a:solidFill>
            <a:schemeClr val="tx1"/>
          </a:solidFill>
          <a:latin typeface="Arial" pitchFamily="34" charset="0"/>
        </a:defRPr>
      </a:lvl9pPr>
    </p:bodyStyle>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37.png"/></Relationships>
</file>

<file path=ppt/slides/_rels/slide12.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38.png"/><Relationship Id="rId7"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9.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1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gif"/></Relationships>
</file>

<file path=ppt/slides/_rels/slide7.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jpeg"/><Relationship Id="rId7"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s>
</file>

<file path=ppt/slides/_rels/slide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jpeg"/><Relationship Id="rId9" Type="http://schemas.openxmlformats.org/officeDocument/2006/relationships/image" Target="../media/image3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2" name="TextShape 1"/>
          <p:cNvSpPr txBox="1">
            <a:spLocks noChangeArrowheads="1"/>
          </p:cNvSpPr>
          <p:nvPr/>
        </p:nvSpPr>
        <p:spPr bwMode="auto">
          <a:xfrm>
            <a:off x="6548438" y="196850"/>
            <a:ext cx="24479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r" eaLnBrk="1" hangingPunct="1"/>
            <a:r>
              <a:rPr lang="en-US" altLang="es-ES" sz="1400">
                <a:solidFill>
                  <a:srgbClr val="FFFFFF"/>
                </a:solidFill>
                <a:latin typeface="Calibri" pitchFamily="34" charset="0"/>
              </a:rPr>
              <a:t>Barcelona, 13  May  2015</a:t>
            </a:r>
            <a:endParaRPr lang="en-US" altLang="es-ES">
              <a:latin typeface="Calibri" pitchFamily="34" charset="0"/>
            </a:endParaRPr>
          </a:p>
        </p:txBody>
      </p:sp>
      <p:sp>
        <p:nvSpPr>
          <p:cNvPr id="10243" name="TextShape 2"/>
          <p:cNvSpPr txBox="1">
            <a:spLocks noChangeArrowheads="1"/>
          </p:cNvSpPr>
          <p:nvPr/>
        </p:nvSpPr>
        <p:spPr bwMode="auto">
          <a:xfrm>
            <a:off x="685800" y="2465388"/>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es-ES" altLang="es-ES" sz="3200" b="1" dirty="0" smtClean="0">
                <a:solidFill>
                  <a:srgbClr val="FFFFFF"/>
                </a:solidFill>
              </a:rPr>
              <a:t>EARTH SYSTEM SERVICES </a:t>
            </a:r>
            <a:endParaRPr lang="es-ES" altLang="es-ES" sz="3200" b="1" dirty="0">
              <a:solidFill>
                <a:srgbClr val="FFFFFF"/>
              </a:solidFill>
            </a:endParaRPr>
          </a:p>
        </p:txBody>
      </p:sp>
      <p:sp>
        <p:nvSpPr>
          <p:cNvPr id="10244" name="TextShape 3"/>
          <p:cNvSpPr txBox="1">
            <a:spLocks noChangeAspect="1" noChangeArrowheads="1"/>
          </p:cNvSpPr>
          <p:nvPr/>
        </p:nvSpPr>
        <p:spPr bwMode="auto">
          <a:xfrm>
            <a:off x="1135063" y="4002088"/>
            <a:ext cx="6873875"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es-ES" altLang="es-ES" sz="2400">
                <a:solidFill>
                  <a:srgbClr val="FFFFFF"/>
                </a:solidFill>
              </a:rPr>
              <a:t>Seasonal and Sub-seasonal climate predictions</a:t>
            </a:r>
            <a:endParaRPr lang="en-US" altLang="es-ES">
              <a:latin typeface="Calibri" pitchFamily="34" charset="0"/>
            </a:endParaRPr>
          </a:p>
        </p:txBody>
      </p:sp>
      <p:sp>
        <p:nvSpPr>
          <p:cNvPr id="10245" name="TextShape 4"/>
          <p:cNvSpPr txBox="1">
            <a:spLocks noChangeArrowheads="1"/>
          </p:cNvSpPr>
          <p:nvPr/>
        </p:nvSpPr>
        <p:spPr bwMode="auto">
          <a:xfrm>
            <a:off x="1350963" y="5170488"/>
            <a:ext cx="6480175"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es-ES_tradnl" altLang="es-ES" dirty="0" smtClean="0">
                <a:solidFill>
                  <a:srgbClr val="FFFFFF"/>
                </a:solidFill>
              </a:rPr>
              <a:t>Francisco Doblas-Reyes</a:t>
            </a:r>
            <a:endParaRPr lang="es-ES" altLang="es-ES" dirty="0">
              <a:solidFill>
                <a:srgbClr val="FFFFFF"/>
              </a:solidFill>
            </a:endParaRPr>
          </a:p>
          <a:p>
            <a:pPr algn="ctr" eaLnBrk="1" hangingPunct="1"/>
            <a:r>
              <a:rPr lang="es-ES" altLang="es-ES" i="1" dirty="0" err="1" smtClean="0">
                <a:solidFill>
                  <a:srgbClr val="FFFFFF"/>
                </a:solidFill>
                <a:latin typeface="Calibri" pitchFamily="34" charset="0"/>
              </a:rPr>
              <a:t>Earth</a:t>
            </a:r>
            <a:r>
              <a:rPr lang="es-ES" altLang="es-ES" i="1" dirty="0" smtClean="0">
                <a:solidFill>
                  <a:srgbClr val="FFFFFF"/>
                </a:solidFill>
                <a:latin typeface="Calibri" pitchFamily="34" charset="0"/>
              </a:rPr>
              <a:t> </a:t>
            </a:r>
            <a:r>
              <a:rPr lang="es-ES" altLang="es-ES" i="1" dirty="0" err="1">
                <a:solidFill>
                  <a:srgbClr val="FFFFFF"/>
                </a:solidFill>
                <a:latin typeface="Calibri" pitchFamily="34" charset="0"/>
              </a:rPr>
              <a:t>Science</a:t>
            </a:r>
            <a:r>
              <a:rPr lang="es-ES" altLang="es-ES" i="1" dirty="0">
                <a:solidFill>
                  <a:srgbClr val="FFFFFF"/>
                </a:solidFill>
                <a:latin typeface="Calibri" pitchFamily="34" charset="0"/>
              </a:rPr>
              <a:t> </a:t>
            </a:r>
            <a:r>
              <a:rPr lang="es-ES" altLang="es-ES" i="1" dirty="0" err="1" smtClean="0">
                <a:solidFill>
                  <a:srgbClr val="FFFFFF"/>
                </a:solidFill>
                <a:latin typeface="Calibri" pitchFamily="34" charset="0"/>
              </a:rPr>
              <a:t>Department</a:t>
            </a:r>
            <a:r>
              <a:rPr lang="es-ES" altLang="es-ES" i="1" dirty="0" smtClean="0">
                <a:solidFill>
                  <a:srgbClr val="FFFFFF"/>
                </a:solidFill>
                <a:latin typeface="Calibri" pitchFamily="34" charset="0"/>
              </a:rPr>
              <a:t> Director</a:t>
            </a:r>
            <a:endParaRPr lang="en-US" altLang="es-ES" i="1" dirty="0">
              <a:latin typeface="Calibri" pitchFamily="34" charset="0"/>
            </a:endParaRPr>
          </a:p>
        </p:txBody>
      </p:sp>
    </p:spTree>
  </p:cSld>
  <p:clrMapOvr>
    <a:masterClrMapping/>
  </p:clrMapOvr>
  <p:timing>
    <p:tnLst>
      <p:par>
        <p:cTn id="1" dur="indefinite" restart="never" nodeType="tmRoot">
          <p:childTnLst>
            <p:seq>
              <p:cTn id="2" nodeType="mainSeq">
                <p:childTnLst>
                  <p:par>
                    <p:cTn id="3" nodeType="clickPar"/>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144463"/>
            <a:ext cx="6191250" cy="696912"/>
          </a:xfrm>
        </p:spPr>
        <p:txBody>
          <a:bodyPr/>
          <a:lstStyle/>
          <a:p>
            <a:pPr>
              <a:lnSpc>
                <a:spcPts val="2400"/>
              </a:lnSpc>
              <a:defRPr/>
            </a:pPr>
            <a:r>
              <a:rPr lang="en-US" dirty="0" smtClean="0"/>
              <a:t>Climate predictions and predictability</a:t>
            </a:r>
            <a:endParaRPr lang="es-ES" dirty="0"/>
          </a:p>
        </p:txBody>
      </p:sp>
      <p:sp>
        <p:nvSpPr>
          <p:cNvPr id="7" name="Freeform 33"/>
          <p:cNvSpPr>
            <a:spLocks/>
          </p:cNvSpPr>
          <p:nvPr/>
        </p:nvSpPr>
        <p:spPr bwMode="auto">
          <a:xfrm>
            <a:off x="600075" y="4116388"/>
            <a:ext cx="6851650" cy="1600200"/>
          </a:xfrm>
          <a:custGeom>
            <a:avLst/>
            <a:gdLst>
              <a:gd name="T0" fmla="*/ 0 w 4366"/>
              <a:gd name="T1" fmla="*/ 2147483647 h 1039"/>
              <a:gd name="T2" fmla="*/ 2147483647 w 4366"/>
              <a:gd name="T3" fmla="*/ 2147483647 h 1039"/>
              <a:gd name="T4" fmla="*/ 2147483647 w 4366"/>
              <a:gd name="T5" fmla="*/ 2147483647 h 1039"/>
              <a:gd name="T6" fmla="*/ 2147483647 w 4366"/>
              <a:gd name="T7" fmla="*/ 2147483647 h 1039"/>
              <a:gd name="T8" fmla="*/ 2147483647 w 4366"/>
              <a:gd name="T9" fmla="*/ 2147483647 h 1039"/>
              <a:gd name="T10" fmla="*/ 0 60000 65536"/>
              <a:gd name="T11" fmla="*/ 0 60000 65536"/>
              <a:gd name="T12" fmla="*/ 0 60000 65536"/>
              <a:gd name="T13" fmla="*/ 0 60000 65536"/>
              <a:gd name="T14" fmla="*/ 0 60000 65536"/>
              <a:gd name="T15" fmla="*/ 0 w 4366"/>
              <a:gd name="T16" fmla="*/ 0 h 1039"/>
              <a:gd name="T17" fmla="*/ 4366 w 4366"/>
              <a:gd name="T18" fmla="*/ 1039 h 1039"/>
            </a:gdLst>
            <a:ahLst/>
            <a:cxnLst>
              <a:cxn ang="T10">
                <a:pos x="T0" y="T1"/>
              </a:cxn>
              <a:cxn ang="T11">
                <a:pos x="T2" y="T3"/>
              </a:cxn>
              <a:cxn ang="T12">
                <a:pos x="T4" y="T5"/>
              </a:cxn>
              <a:cxn ang="T13">
                <a:pos x="T6" y="T7"/>
              </a:cxn>
              <a:cxn ang="T14">
                <a:pos x="T8" y="T9"/>
              </a:cxn>
            </a:cxnLst>
            <a:rect l="T15" t="T16" r="T17" b="T18"/>
            <a:pathLst>
              <a:path w="4366" h="1039">
                <a:moveTo>
                  <a:pt x="0" y="75"/>
                </a:moveTo>
                <a:cubicBezTo>
                  <a:pt x="340" y="79"/>
                  <a:pt x="681" y="84"/>
                  <a:pt x="1021" y="75"/>
                </a:cubicBezTo>
                <a:cubicBezTo>
                  <a:pt x="1361" y="66"/>
                  <a:pt x="1663" y="0"/>
                  <a:pt x="2041" y="19"/>
                </a:cubicBezTo>
                <a:cubicBezTo>
                  <a:pt x="2419" y="38"/>
                  <a:pt x="2902" y="19"/>
                  <a:pt x="3289" y="189"/>
                </a:cubicBezTo>
                <a:cubicBezTo>
                  <a:pt x="3676" y="359"/>
                  <a:pt x="4021" y="699"/>
                  <a:pt x="4366" y="1039"/>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 name="Freeform 32"/>
          <p:cNvSpPr>
            <a:spLocks/>
          </p:cNvSpPr>
          <p:nvPr/>
        </p:nvSpPr>
        <p:spPr bwMode="auto">
          <a:xfrm>
            <a:off x="762000" y="3316288"/>
            <a:ext cx="6678613" cy="922337"/>
          </a:xfrm>
          <a:custGeom>
            <a:avLst/>
            <a:gdLst>
              <a:gd name="T0" fmla="*/ 0 w 3686"/>
              <a:gd name="T1" fmla="*/ 2147483647 h 538"/>
              <a:gd name="T2" fmla="*/ 2147483647 w 3686"/>
              <a:gd name="T3" fmla="*/ 2147483647 h 538"/>
              <a:gd name="T4" fmla="*/ 2147483647 w 3686"/>
              <a:gd name="T5" fmla="*/ 2147483647 h 538"/>
              <a:gd name="T6" fmla="*/ 2147483647 w 3686"/>
              <a:gd name="T7" fmla="*/ 2147483647 h 538"/>
              <a:gd name="T8" fmla="*/ 2147483647 w 3686"/>
              <a:gd name="T9" fmla="*/ 2147483647 h 538"/>
              <a:gd name="T10" fmla="*/ 2147483647 w 3686"/>
              <a:gd name="T11" fmla="*/ 2147483647 h 538"/>
              <a:gd name="T12" fmla="*/ 0 60000 65536"/>
              <a:gd name="T13" fmla="*/ 0 60000 65536"/>
              <a:gd name="T14" fmla="*/ 0 60000 65536"/>
              <a:gd name="T15" fmla="*/ 0 60000 65536"/>
              <a:gd name="T16" fmla="*/ 0 60000 65536"/>
              <a:gd name="T17" fmla="*/ 0 60000 65536"/>
              <a:gd name="T18" fmla="*/ 0 w 3686"/>
              <a:gd name="T19" fmla="*/ 0 h 538"/>
              <a:gd name="T20" fmla="*/ 3686 w 3686"/>
              <a:gd name="T21" fmla="*/ 538 h 538"/>
            </a:gdLst>
            <a:ahLst/>
            <a:cxnLst>
              <a:cxn ang="T12">
                <a:pos x="T0" y="T1"/>
              </a:cxn>
              <a:cxn ang="T13">
                <a:pos x="T2" y="T3"/>
              </a:cxn>
              <a:cxn ang="T14">
                <a:pos x="T4" y="T5"/>
              </a:cxn>
              <a:cxn ang="T15">
                <a:pos x="T6" y="T7"/>
              </a:cxn>
              <a:cxn ang="T16">
                <a:pos x="T8" y="T9"/>
              </a:cxn>
              <a:cxn ang="T17">
                <a:pos x="T10" y="T11"/>
              </a:cxn>
            </a:cxnLst>
            <a:rect l="T18" t="T19" r="T20" b="T21"/>
            <a:pathLst>
              <a:path w="3686" h="538">
                <a:moveTo>
                  <a:pt x="0" y="538"/>
                </a:moveTo>
                <a:cubicBezTo>
                  <a:pt x="246" y="510"/>
                  <a:pt x="492" y="482"/>
                  <a:pt x="794" y="425"/>
                </a:cubicBezTo>
                <a:cubicBezTo>
                  <a:pt x="1096" y="368"/>
                  <a:pt x="1512" y="264"/>
                  <a:pt x="1814" y="198"/>
                </a:cubicBezTo>
                <a:cubicBezTo>
                  <a:pt x="2116" y="132"/>
                  <a:pt x="2381" y="56"/>
                  <a:pt x="2608" y="28"/>
                </a:cubicBezTo>
                <a:cubicBezTo>
                  <a:pt x="2835" y="0"/>
                  <a:pt x="2995" y="19"/>
                  <a:pt x="3175" y="28"/>
                </a:cubicBezTo>
                <a:cubicBezTo>
                  <a:pt x="3355" y="37"/>
                  <a:pt x="3520" y="61"/>
                  <a:pt x="3686" y="85"/>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9" name="Freeform 29"/>
          <p:cNvSpPr>
            <a:spLocks/>
          </p:cNvSpPr>
          <p:nvPr/>
        </p:nvSpPr>
        <p:spPr bwMode="auto">
          <a:xfrm>
            <a:off x="869950" y="2857500"/>
            <a:ext cx="6481763" cy="1565275"/>
          </a:xfrm>
          <a:custGeom>
            <a:avLst/>
            <a:gdLst>
              <a:gd name="T0" fmla="*/ 0 w 4083"/>
              <a:gd name="T1" fmla="*/ 2147483647 h 964"/>
              <a:gd name="T2" fmla="*/ 2147483647 w 4083"/>
              <a:gd name="T3" fmla="*/ 2147483647 h 964"/>
              <a:gd name="T4" fmla="*/ 2147483647 w 4083"/>
              <a:gd name="T5" fmla="*/ 2147483647 h 964"/>
              <a:gd name="T6" fmla="*/ 2147483647 w 4083"/>
              <a:gd name="T7" fmla="*/ 2147483647 h 964"/>
              <a:gd name="T8" fmla="*/ 2147483647 w 4083"/>
              <a:gd name="T9" fmla="*/ 0 h 964"/>
              <a:gd name="T10" fmla="*/ 0 60000 65536"/>
              <a:gd name="T11" fmla="*/ 0 60000 65536"/>
              <a:gd name="T12" fmla="*/ 0 60000 65536"/>
              <a:gd name="T13" fmla="*/ 0 60000 65536"/>
              <a:gd name="T14" fmla="*/ 0 60000 65536"/>
              <a:gd name="T15" fmla="*/ 0 w 4083"/>
              <a:gd name="T16" fmla="*/ 0 h 964"/>
              <a:gd name="T17" fmla="*/ 4083 w 4083"/>
              <a:gd name="T18" fmla="*/ 964 h 964"/>
            </a:gdLst>
            <a:ahLst/>
            <a:cxnLst>
              <a:cxn ang="T10">
                <a:pos x="T0" y="T1"/>
              </a:cxn>
              <a:cxn ang="T11">
                <a:pos x="T2" y="T3"/>
              </a:cxn>
              <a:cxn ang="T12">
                <a:pos x="T4" y="T5"/>
              </a:cxn>
              <a:cxn ang="T13">
                <a:pos x="T6" y="T7"/>
              </a:cxn>
              <a:cxn ang="T14">
                <a:pos x="T8" y="T9"/>
              </a:cxn>
            </a:cxnLst>
            <a:rect l="T15" t="T16" r="T17" b="T18"/>
            <a:pathLst>
              <a:path w="4083" h="964">
                <a:moveTo>
                  <a:pt x="0" y="964"/>
                </a:moveTo>
                <a:cubicBezTo>
                  <a:pt x="250" y="954"/>
                  <a:pt x="501" y="945"/>
                  <a:pt x="794" y="907"/>
                </a:cubicBezTo>
                <a:cubicBezTo>
                  <a:pt x="1087" y="869"/>
                  <a:pt x="1380" y="803"/>
                  <a:pt x="1758" y="737"/>
                </a:cubicBezTo>
                <a:cubicBezTo>
                  <a:pt x="2136" y="671"/>
                  <a:pt x="2675" y="633"/>
                  <a:pt x="3062" y="510"/>
                </a:cubicBezTo>
                <a:cubicBezTo>
                  <a:pt x="3449" y="387"/>
                  <a:pt x="3913" y="85"/>
                  <a:pt x="4083" y="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0" name="Freeform 25"/>
          <p:cNvSpPr>
            <a:spLocks/>
          </p:cNvSpPr>
          <p:nvPr/>
        </p:nvSpPr>
        <p:spPr bwMode="auto">
          <a:xfrm>
            <a:off x="600075" y="2303463"/>
            <a:ext cx="6421438" cy="2057400"/>
          </a:xfrm>
          <a:custGeom>
            <a:avLst/>
            <a:gdLst>
              <a:gd name="T0" fmla="*/ 0 w 4045"/>
              <a:gd name="T1" fmla="*/ 2147483647 h 1266"/>
              <a:gd name="T2" fmla="*/ 2147483647 w 4045"/>
              <a:gd name="T3" fmla="*/ 2147483647 h 1266"/>
              <a:gd name="T4" fmla="*/ 2147483647 w 4045"/>
              <a:gd name="T5" fmla="*/ 2147483647 h 1266"/>
              <a:gd name="T6" fmla="*/ 2147483647 w 4045"/>
              <a:gd name="T7" fmla="*/ 2147483647 h 1266"/>
              <a:gd name="T8" fmla="*/ 2147483647 w 4045"/>
              <a:gd name="T9" fmla="*/ 2147483647 h 1266"/>
              <a:gd name="T10" fmla="*/ 2147483647 w 4045"/>
              <a:gd name="T11" fmla="*/ 2147483647 h 1266"/>
              <a:gd name="T12" fmla="*/ 2147483647 w 4045"/>
              <a:gd name="T13" fmla="*/ 2147483647 h 1266"/>
              <a:gd name="T14" fmla="*/ 2147483647 w 4045"/>
              <a:gd name="T15" fmla="*/ 2147483647 h 1266"/>
              <a:gd name="T16" fmla="*/ 0 60000 65536"/>
              <a:gd name="T17" fmla="*/ 0 60000 65536"/>
              <a:gd name="T18" fmla="*/ 0 60000 65536"/>
              <a:gd name="T19" fmla="*/ 0 60000 65536"/>
              <a:gd name="T20" fmla="*/ 0 60000 65536"/>
              <a:gd name="T21" fmla="*/ 0 60000 65536"/>
              <a:gd name="T22" fmla="*/ 0 60000 65536"/>
              <a:gd name="T23" fmla="*/ 0 60000 65536"/>
              <a:gd name="T24" fmla="*/ 0 w 4045"/>
              <a:gd name="T25" fmla="*/ 0 h 1266"/>
              <a:gd name="T26" fmla="*/ 4045 w 4045"/>
              <a:gd name="T27" fmla="*/ 1266 h 12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45" h="1266">
                <a:moveTo>
                  <a:pt x="0" y="1247"/>
                </a:moveTo>
                <a:cubicBezTo>
                  <a:pt x="312" y="1256"/>
                  <a:pt x="624" y="1266"/>
                  <a:pt x="851" y="1247"/>
                </a:cubicBezTo>
                <a:cubicBezTo>
                  <a:pt x="1078" y="1228"/>
                  <a:pt x="1163" y="1181"/>
                  <a:pt x="1361" y="1134"/>
                </a:cubicBezTo>
                <a:cubicBezTo>
                  <a:pt x="1559" y="1087"/>
                  <a:pt x="1852" y="1002"/>
                  <a:pt x="2041" y="964"/>
                </a:cubicBezTo>
                <a:cubicBezTo>
                  <a:pt x="2230" y="926"/>
                  <a:pt x="2306" y="945"/>
                  <a:pt x="2495" y="907"/>
                </a:cubicBezTo>
                <a:cubicBezTo>
                  <a:pt x="2684" y="869"/>
                  <a:pt x="2939" y="869"/>
                  <a:pt x="3175" y="737"/>
                </a:cubicBezTo>
                <a:cubicBezTo>
                  <a:pt x="3411" y="605"/>
                  <a:pt x="3781" y="226"/>
                  <a:pt x="3913" y="113"/>
                </a:cubicBezTo>
                <a:cubicBezTo>
                  <a:pt x="4045" y="0"/>
                  <a:pt x="4007" y="28"/>
                  <a:pt x="3969" y="5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1" name="Freeform 26"/>
          <p:cNvSpPr>
            <a:spLocks/>
          </p:cNvSpPr>
          <p:nvPr/>
        </p:nvSpPr>
        <p:spPr bwMode="auto">
          <a:xfrm>
            <a:off x="600075" y="3778250"/>
            <a:ext cx="7112000" cy="1658938"/>
          </a:xfrm>
          <a:custGeom>
            <a:avLst/>
            <a:gdLst>
              <a:gd name="T0" fmla="*/ 0 w 4480"/>
              <a:gd name="T1" fmla="*/ 2147483647 h 1021"/>
              <a:gd name="T2" fmla="*/ 2147483647 w 4480"/>
              <a:gd name="T3" fmla="*/ 2147483647 h 1021"/>
              <a:gd name="T4" fmla="*/ 2147483647 w 4480"/>
              <a:gd name="T5" fmla="*/ 2147483647 h 1021"/>
              <a:gd name="T6" fmla="*/ 2147483647 w 4480"/>
              <a:gd name="T7" fmla="*/ 0 h 1021"/>
              <a:gd name="T8" fmla="*/ 2147483647 w 4480"/>
              <a:gd name="T9" fmla="*/ 2147483647 h 1021"/>
              <a:gd name="T10" fmla="*/ 2147483647 w 4480"/>
              <a:gd name="T11" fmla="*/ 2147483647 h 1021"/>
              <a:gd name="T12" fmla="*/ 2147483647 w 4480"/>
              <a:gd name="T13" fmla="*/ 2147483647 h 1021"/>
              <a:gd name="T14" fmla="*/ 0 60000 65536"/>
              <a:gd name="T15" fmla="*/ 0 60000 65536"/>
              <a:gd name="T16" fmla="*/ 0 60000 65536"/>
              <a:gd name="T17" fmla="*/ 0 60000 65536"/>
              <a:gd name="T18" fmla="*/ 0 60000 65536"/>
              <a:gd name="T19" fmla="*/ 0 60000 65536"/>
              <a:gd name="T20" fmla="*/ 0 60000 65536"/>
              <a:gd name="T21" fmla="*/ 0 w 4480"/>
              <a:gd name="T22" fmla="*/ 0 h 1021"/>
              <a:gd name="T23" fmla="*/ 4480 w 4480"/>
              <a:gd name="T24" fmla="*/ 1021 h 10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0" h="1021">
                <a:moveTo>
                  <a:pt x="0" y="170"/>
                </a:moveTo>
                <a:cubicBezTo>
                  <a:pt x="194" y="174"/>
                  <a:pt x="388" y="179"/>
                  <a:pt x="624" y="170"/>
                </a:cubicBezTo>
                <a:cubicBezTo>
                  <a:pt x="860" y="161"/>
                  <a:pt x="1125" y="141"/>
                  <a:pt x="1418" y="113"/>
                </a:cubicBezTo>
                <a:cubicBezTo>
                  <a:pt x="1711" y="85"/>
                  <a:pt x="2118" y="0"/>
                  <a:pt x="2382" y="0"/>
                </a:cubicBezTo>
                <a:cubicBezTo>
                  <a:pt x="2646" y="0"/>
                  <a:pt x="2797" y="47"/>
                  <a:pt x="3005" y="113"/>
                </a:cubicBezTo>
                <a:cubicBezTo>
                  <a:pt x="3213" y="179"/>
                  <a:pt x="3383" y="246"/>
                  <a:pt x="3629" y="397"/>
                </a:cubicBezTo>
                <a:cubicBezTo>
                  <a:pt x="3875" y="548"/>
                  <a:pt x="4177" y="784"/>
                  <a:pt x="4480" y="1021"/>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2" name="Freeform 31"/>
          <p:cNvSpPr>
            <a:spLocks/>
          </p:cNvSpPr>
          <p:nvPr/>
        </p:nvSpPr>
        <p:spPr bwMode="auto">
          <a:xfrm>
            <a:off x="781050" y="3778250"/>
            <a:ext cx="6750050" cy="1014413"/>
          </a:xfrm>
          <a:custGeom>
            <a:avLst/>
            <a:gdLst>
              <a:gd name="T0" fmla="*/ 0 w 4252"/>
              <a:gd name="T1" fmla="*/ 2147483647 h 624"/>
              <a:gd name="T2" fmla="*/ 2147483647 w 4252"/>
              <a:gd name="T3" fmla="*/ 2147483647 h 624"/>
              <a:gd name="T4" fmla="*/ 2147483647 w 4252"/>
              <a:gd name="T5" fmla="*/ 0 h 624"/>
              <a:gd name="T6" fmla="*/ 2147483647 w 4252"/>
              <a:gd name="T7" fmla="*/ 2147483647 h 624"/>
              <a:gd name="T8" fmla="*/ 2147483647 w 4252"/>
              <a:gd name="T9" fmla="*/ 2147483647 h 624"/>
              <a:gd name="T10" fmla="*/ 0 60000 65536"/>
              <a:gd name="T11" fmla="*/ 0 60000 65536"/>
              <a:gd name="T12" fmla="*/ 0 60000 65536"/>
              <a:gd name="T13" fmla="*/ 0 60000 65536"/>
              <a:gd name="T14" fmla="*/ 0 60000 65536"/>
              <a:gd name="T15" fmla="*/ 0 w 4252"/>
              <a:gd name="T16" fmla="*/ 0 h 624"/>
              <a:gd name="T17" fmla="*/ 4252 w 4252"/>
              <a:gd name="T18" fmla="*/ 624 h 624"/>
            </a:gdLst>
            <a:ahLst/>
            <a:cxnLst>
              <a:cxn ang="T10">
                <a:pos x="T0" y="T1"/>
              </a:cxn>
              <a:cxn ang="T11">
                <a:pos x="T2" y="T3"/>
              </a:cxn>
              <a:cxn ang="T12">
                <a:pos x="T4" y="T5"/>
              </a:cxn>
              <a:cxn ang="T13">
                <a:pos x="T6" y="T7"/>
              </a:cxn>
              <a:cxn ang="T14">
                <a:pos x="T8" y="T9"/>
              </a:cxn>
            </a:cxnLst>
            <a:rect l="T15" t="T16" r="T17" b="T18"/>
            <a:pathLst>
              <a:path w="4252" h="624">
                <a:moveTo>
                  <a:pt x="0" y="170"/>
                </a:moveTo>
                <a:cubicBezTo>
                  <a:pt x="222" y="184"/>
                  <a:pt x="444" y="198"/>
                  <a:pt x="737" y="170"/>
                </a:cubicBezTo>
                <a:cubicBezTo>
                  <a:pt x="1030" y="142"/>
                  <a:pt x="1398" y="0"/>
                  <a:pt x="1757" y="0"/>
                </a:cubicBezTo>
                <a:cubicBezTo>
                  <a:pt x="2116" y="0"/>
                  <a:pt x="2475" y="66"/>
                  <a:pt x="2891" y="170"/>
                </a:cubicBezTo>
                <a:cubicBezTo>
                  <a:pt x="3307" y="274"/>
                  <a:pt x="3779" y="449"/>
                  <a:pt x="4252" y="624"/>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3" name="Freeform 28"/>
          <p:cNvSpPr>
            <a:spLocks/>
          </p:cNvSpPr>
          <p:nvPr/>
        </p:nvSpPr>
        <p:spPr bwMode="auto">
          <a:xfrm>
            <a:off x="781050" y="3686175"/>
            <a:ext cx="6481763" cy="490538"/>
          </a:xfrm>
          <a:custGeom>
            <a:avLst/>
            <a:gdLst>
              <a:gd name="T0" fmla="*/ 0 w 4083"/>
              <a:gd name="T1" fmla="*/ 2147483647 h 302"/>
              <a:gd name="T2" fmla="*/ 2147483647 w 4083"/>
              <a:gd name="T3" fmla="*/ 2147483647 h 302"/>
              <a:gd name="T4" fmla="*/ 2147483647 w 4083"/>
              <a:gd name="T5" fmla="*/ 2147483647 h 302"/>
              <a:gd name="T6" fmla="*/ 2147483647 w 4083"/>
              <a:gd name="T7" fmla="*/ 2147483647 h 302"/>
              <a:gd name="T8" fmla="*/ 2147483647 w 4083"/>
              <a:gd name="T9" fmla="*/ 2147483647 h 302"/>
              <a:gd name="T10" fmla="*/ 2147483647 w 4083"/>
              <a:gd name="T11" fmla="*/ 2147483647 h 302"/>
              <a:gd name="T12" fmla="*/ 2147483647 w 4083"/>
              <a:gd name="T13" fmla="*/ 0 h 302"/>
              <a:gd name="T14" fmla="*/ 0 60000 65536"/>
              <a:gd name="T15" fmla="*/ 0 60000 65536"/>
              <a:gd name="T16" fmla="*/ 0 60000 65536"/>
              <a:gd name="T17" fmla="*/ 0 60000 65536"/>
              <a:gd name="T18" fmla="*/ 0 60000 65536"/>
              <a:gd name="T19" fmla="*/ 0 60000 65536"/>
              <a:gd name="T20" fmla="*/ 0 60000 65536"/>
              <a:gd name="T21" fmla="*/ 0 w 4083"/>
              <a:gd name="T22" fmla="*/ 0 h 302"/>
              <a:gd name="T23" fmla="*/ 4083 w 4083"/>
              <a:gd name="T24" fmla="*/ 302 h 30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83" h="302">
                <a:moveTo>
                  <a:pt x="0" y="283"/>
                </a:moveTo>
                <a:cubicBezTo>
                  <a:pt x="179" y="292"/>
                  <a:pt x="359" y="302"/>
                  <a:pt x="567" y="283"/>
                </a:cubicBezTo>
                <a:cubicBezTo>
                  <a:pt x="775" y="264"/>
                  <a:pt x="1021" y="198"/>
                  <a:pt x="1248" y="170"/>
                </a:cubicBezTo>
                <a:cubicBezTo>
                  <a:pt x="1475" y="142"/>
                  <a:pt x="1711" y="113"/>
                  <a:pt x="1928" y="113"/>
                </a:cubicBezTo>
                <a:cubicBezTo>
                  <a:pt x="2145" y="113"/>
                  <a:pt x="2278" y="170"/>
                  <a:pt x="2552" y="170"/>
                </a:cubicBezTo>
                <a:cubicBezTo>
                  <a:pt x="2826" y="170"/>
                  <a:pt x="3317" y="141"/>
                  <a:pt x="3572" y="113"/>
                </a:cubicBezTo>
                <a:cubicBezTo>
                  <a:pt x="3827" y="85"/>
                  <a:pt x="3955" y="42"/>
                  <a:pt x="4083" y="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4" name="Freeform 30"/>
          <p:cNvSpPr>
            <a:spLocks/>
          </p:cNvSpPr>
          <p:nvPr/>
        </p:nvSpPr>
        <p:spPr bwMode="auto">
          <a:xfrm>
            <a:off x="690563" y="3962400"/>
            <a:ext cx="6661150" cy="368300"/>
          </a:xfrm>
          <a:custGeom>
            <a:avLst/>
            <a:gdLst>
              <a:gd name="T0" fmla="*/ 0 w 4196"/>
              <a:gd name="T1" fmla="*/ 2147483647 h 227"/>
              <a:gd name="T2" fmla="*/ 2147483647 w 4196"/>
              <a:gd name="T3" fmla="*/ 2147483647 h 227"/>
              <a:gd name="T4" fmla="*/ 2147483647 w 4196"/>
              <a:gd name="T5" fmla="*/ 0 h 227"/>
              <a:gd name="T6" fmla="*/ 2147483647 w 4196"/>
              <a:gd name="T7" fmla="*/ 2147483647 h 227"/>
              <a:gd name="T8" fmla="*/ 2147483647 w 4196"/>
              <a:gd name="T9" fmla="*/ 2147483647 h 227"/>
              <a:gd name="T10" fmla="*/ 0 60000 65536"/>
              <a:gd name="T11" fmla="*/ 0 60000 65536"/>
              <a:gd name="T12" fmla="*/ 0 60000 65536"/>
              <a:gd name="T13" fmla="*/ 0 60000 65536"/>
              <a:gd name="T14" fmla="*/ 0 60000 65536"/>
              <a:gd name="T15" fmla="*/ 0 w 4196"/>
              <a:gd name="T16" fmla="*/ 0 h 227"/>
              <a:gd name="T17" fmla="*/ 4196 w 4196"/>
              <a:gd name="T18" fmla="*/ 227 h 227"/>
            </a:gdLst>
            <a:ahLst/>
            <a:cxnLst>
              <a:cxn ang="T10">
                <a:pos x="T0" y="T1"/>
              </a:cxn>
              <a:cxn ang="T11">
                <a:pos x="T2" y="T3"/>
              </a:cxn>
              <a:cxn ang="T12">
                <a:pos x="T4" y="T5"/>
              </a:cxn>
              <a:cxn ang="T13">
                <a:pos x="T6" y="T7"/>
              </a:cxn>
              <a:cxn ang="T14">
                <a:pos x="T8" y="T9"/>
              </a:cxn>
            </a:cxnLst>
            <a:rect l="T15" t="T16" r="T17" b="T18"/>
            <a:pathLst>
              <a:path w="4196" h="227">
                <a:moveTo>
                  <a:pt x="0" y="227"/>
                </a:moveTo>
                <a:cubicBezTo>
                  <a:pt x="435" y="189"/>
                  <a:pt x="870" y="152"/>
                  <a:pt x="1191" y="114"/>
                </a:cubicBezTo>
                <a:cubicBezTo>
                  <a:pt x="1512" y="76"/>
                  <a:pt x="1626" y="0"/>
                  <a:pt x="1928" y="0"/>
                </a:cubicBezTo>
                <a:cubicBezTo>
                  <a:pt x="2230" y="0"/>
                  <a:pt x="2627" y="76"/>
                  <a:pt x="3005" y="114"/>
                </a:cubicBezTo>
                <a:cubicBezTo>
                  <a:pt x="3383" y="152"/>
                  <a:pt x="3789" y="189"/>
                  <a:pt x="4196" y="227"/>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5" name="Freeform 27"/>
          <p:cNvSpPr>
            <a:spLocks/>
          </p:cNvSpPr>
          <p:nvPr/>
        </p:nvSpPr>
        <p:spPr bwMode="auto">
          <a:xfrm>
            <a:off x="781050" y="3778250"/>
            <a:ext cx="6030913" cy="1597025"/>
          </a:xfrm>
          <a:custGeom>
            <a:avLst/>
            <a:gdLst>
              <a:gd name="T0" fmla="*/ 0 w 3799"/>
              <a:gd name="T1" fmla="*/ 2147483647 h 983"/>
              <a:gd name="T2" fmla="*/ 2147483647 w 3799"/>
              <a:gd name="T3" fmla="*/ 2147483647 h 983"/>
              <a:gd name="T4" fmla="*/ 2147483647 w 3799"/>
              <a:gd name="T5" fmla="*/ 2147483647 h 983"/>
              <a:gd name="T6" fmla="*/ 2147483647 w 3799"/>
              <a:gd name="T7" fmla="*/ 2147483647 h 983"/>
              <a:gd name="T8" fmla="*/ 2147483647 w 3799"/>
              <a:gd name="T9" fmla="*/ 2147483647 h 983"/>
              <a:gd name="T10" fmla="*/ 2147483647 w 3799"/>
              <a:gd name="T11" fmla="*/ 2147483647 h 983"/>
              <a:gd name="T12" fmla="*/ 0 60000 65536"/>
              <a:gd name="T13" fmla="*/ 0 60000 65536"/>
              <a:gd name="T14" fmla="*/ 0 60000 65536"/>
              <a:gd name="T15" fmla="*/ 0 60000 65536"/>
              <a:gd name="T16" fmla="*/ 0 60000 65536"/>
              <a:gd name="T17" fmla="*/ 0 60000 65536"/>
              <a:gd name="T18" fmla="*/ 0 w 3799"/>
              <a:gd name="T19" fmla="*/ 0 h 983"/>
              <a:gd name="T20" fmla="*/ 3799 w 3799"/>
              <a:gd name="T21" fmla="*/ 983 h 983"/>
            </a:gdLst>
            <a:ahLst/>
            <a:cxnLst>
              <a:cxn ang="T12">
                <a:pos x="T0" y="T1"/>
              </a:cxn>
              <a:cxn ang="T13">
                <a:pos x="T2" y="T3"/>
              </a:cxn>
              <a:cxn ang="T14">
                <a:pos x="T4" y="T5"/>
              </a:cxn>
              <a:cxn ang="T15">
                <a:pos x="T6" y="T7"/>
              </a:cxn>
              <a:cxn ang="T16">
                <a:pos x="T8" y="T9"/>
              </a:cxn>
              <a:cxn ang="T17">
                <a:pos x="T10" y="T11"/>
              </a:cxn>
            </a:cxnLst>
            <a:rect l="T18" t="T19" r="T20" b="T21"/>
            <a:pathLst>
              <a:path w="3799" h="983">
                <a:moveTo>
                  <a:pt x="0" y="359"/>
                </a:moveTo>
                <a:cubicBezTo>
                  <a:pt x="321" y="325"/>
                  <a:pt x="642" y="292"/>
                  <a:pt x="907" y="245"/>
                </a:cubicBezTo>
                <a:cubicBezTo>
                  <a:pt x="1172" y="198"/>
                  <a:pt x="1380" y="113"/>
                  <a:pt x="1588" y="75"/>
                </a:cubicBezTo>
                <a:cubicBezTo>
                  <a:pt x="1796" y="37"/>
                  <a:pt x="1966" y="0"/>
                  <a:pt x="2155" y="19"/>
                </a:cubicBezTo>
                <a:cubicBezTo>
                  <a:pt x="2344" y="38"/>
                  <a:pt x="2448" y="28"/>
                  <a:pt x="2722" y="189"/>
                </a:cubicBezTo>
                <a:cubicBezTo>
                  <a:pt x="2996" y="350"/>
                  <a:pt x="3397" y="666"/>
                  <a:pt x="3799" y="983"/>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6" name="Oval 7"/>
          <p:cNvSpPr>
            <a:spLocks noChangeArrowheads="1"/>
          </p:cNvSpPr>
          <p:nvPr/>
        </p:nvSpPr>
        <p:spPr bwMode="auto">
          <a:xfrm>
            <a:off x="509588" y="3962400"/>
            <a:ext cx="541337" cy="554038"/>
          </a:xfrm>
          <a:prstGeom prst="ellipse">
            <a:avLst/>
          </a:prstGeom>
          <a:noFill/>
          <a:ln w="2857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defTabSz="457200" eaLnBrk="0" hangingPunct="0">
              <a:defRPr>
                <a:solidFill>
                  <a:schemeClr val="tx1"/>
                </a:solidFill>
                <a:latin typeface="Arial" pitchFamily="34" charset="0"/>
                <a:ea typeface="ＭＳ Ｐゴシック" pitchFamily="34" charset="-128"/>
              </a:defRPr>
            </a:lvl1pPr>
            <a:lvl2pPr marL="742950" indent="-285750" defTabSz="457200" eaLnBrk="0" hangingPunct="0">
              <a:defRPr>
                <a:solidFill>
                  <a:schemeClr val="tx1"/>
                </a:solidFill>
                <a:latin typeface="Arial" pitchFamily="34" charset="0"/>
                <a:ea typeface="ＭＳ Ｐゴシック" pitchFamily="34" charset="-128"/>
              </a:defRPr>
            </a:lvl2pPr>
            <a:lvl3pPr marL="1143000" indent="-228600" defTabSz="457200" eaLnBrk="0" hangingPunct="0">
              <a:defRPr>
                <a:solidFill>
                  <a:schemeClr val="tx1"/>
                </a:solidFill>
                <a:latin typeface="Arial" pitchFamily="34" charset="0"/>
                <a:ea typeface="ＭＳ Ｐゴシック" pitchFamily="34" charset="-128"/>
              </a:defRPr>
            </a:lvl3pPr>
            <a:lvl4pPr marL="1600200" indent="-228600" defTabSz="457200" eaLnBrk="0" hangingPunct="0">
              <a:defRPr>
                <a:solidFill>
                  <a:schemeClr val="tx1"/>
                </a:solidFill>
                <a:latin typeface="Arial" pitchFamily="34" charset="0"/>
                <a:ea typeface="ＭＳ Ｐゴシック" pitchFamily="34" charset="-128"/>
              </a:defRPr>
            </a:lvl4pPr>
            <a:lvl5pPr marL="2057400" indent="-228600" defTabSz="4572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endParaRPr lang="es-ES" altLang="es-ES"/>
          </a:p>
        </p:txBody>
      </p:sp>
      <p:sp>
        <p:nvSpPr>
          <p:cNvPr id="17" name="Line 9"/>
          <p:cNvSpPr>
            <a:spLocks noChangeShapeType="1"/>
          </p:cNvSpPr>
          <p:nvPr/>
        </p:nvSpPr>
        <p:spPr bwMode="auto">
          <a:xfrm>
            <a:off x="827088" y="6396038"/>
            <a:ext cx="6521450" cy="0"/>
          </a:xfrm>
          <a:prstGeom prst="line">
            <a:avLst/>
          </a:prstGeom>
          <a:noFill/>
          <a:ln w="57150">
            <a:solidFill>
              <a:schemeClr val="accent6"/>
            </a:solidFill>
            <a:round/>
            <a:headEnd/>
            <a:tailEnd type="triangle" w="med" len="lg"/>
          </a:ln>
          <a:extLst>
            <a:ext uri="{909E8E84-426E-40DD-AFC4-6F175D3DCCD1}">
              <a14:hiddenFill xmlns:a14="http://schemas.microsoft.com/office/drawing/2010/main">
                <a:noFill/>
              </a14:hiddenFill>
            </a:ext>
          </a:extLst>
        </p:spPr>
        <p:txBody>
          <a:bodyPr wrap="none" anchor="ctr"/>
          <a:lstStyle/>
          <a:p>
            <a:endParaRPr lang="es-ES"/>
          </a:p>
        </p:txBody>
      </p:sp>
      <p:sp>
        <p:nvSpPr>
          <p:cNvPr id="18" name="Text Box 10"/>
          <p:cNvSpPr txBox="1">
            <a:spLocks noChangeArrowheads="1"/>
          </p:cNvSpPr>
          <p:nvPr/>
        </p:nvSpPr>
        <p:spPr bwMode="auto">
          <a:xfrm>
            <a:off x="827088" y="6419544"/>
            <a:ext cx="720725" cy="409575"/>
          </a:xfrm>
          <a:prstGeom prst="rect">
            <a:avLst/>
          </a:prstGeom>
          <a:noFill/>
          <a:ln>
            <a:noFill/>
          </a:ln>
          <a:effectLst/>
          <a:extLst/>
        </p:spPr>
        <p:txBody>
          <a:bodyPr>
            <a:spAutoFit/>
          </a:bodyPr>
          <a:lstStyle>
            <a:defPPr>
              <a:defRPr lang="en-US"/>
            </a:defPPr>
            <a:lvl1pPr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a:lstStyle>
          <a:p>
            <a:pPr eaLnBrk="0" hangingPunct="0">
              <a:spcBef>
                <a:spcPct val="50000"/>
              </a:spcBef>
              <a:defRPr/>
            </a:pPr>
            <a:r>
              <a:rPr lang="en-GB" sz="2000" b="1" dirty="0">
                <a:solidFill>
                  <a:schemeClr val="accent2"/>
                </a:solidFill>
                <a:latin typeface="+mn-lt"/>
              </a:rPr>
              <a:t>time</a:t>
            </a:r>
          </a:p>
        </p:txBody>
      </p:sp>
      <p:grpSp>
        <p:nvGrpSpPr>
          <p:cNvPr id="19" name="Gruppo 86"/>
          <p:cNvGrpSpPr>
            <a:grpSpLocks/>
          </p:cNvGrpSpPr>
          <p:nvPr/>
        </p:nvGrpSpPr>
        <p:grpSpPr bwMode="auto">
          <a:xfrm>
            <a:off x="2549525" y="2025650"/>
            <a:ext cx="6486525" cy="4132263"/>
            <a:chOff x="2549932" y="1979612"/>
            <a:chExt cx="6486118" cy="4037013"/>
          </a:xfrm>
        </p:grpSpPr>
        <p:sp>
          <p:nvSpPr>
            <p:cNvPr id="20" name="Freeform 14"/>
            <p:cNvSpPr>
              <a:spLocks/>
            </p:cNvSpPr>
            <p:nvPr/>
          </p:nvSpPr>
          <p:spPr bwMode="auto">
            <a:xfrm>
              <a:off x="4419600" y="1979612"/>
              <a:ext cx="4616450" cy="4037013"/>
            </a:xfrm>
            <a:custGeom>
              <a:avLst/>
              <a:gdLst>
                <a:gd name="T0" fmla="*/ 2147483647 w 994"/>
                <a:gd name="T1" fmla="*/ 2147483647 h 1535"/>
                <a:gd name="T2" fmla="*/ 2147483647 w 994"/>
                <a:gd name="T3" fmla="*/ 0 h 1535"/>
                <a:gd name="T4" fmla="*/ 2147483647 w 994"/>
                <a:gd name="T5" fmla="*/ 2147483647 h 1535"/>
                <a:gd name="T6" fmla="*/ 2147483647 w 994"/>
                <a:gd name="T7" fmla="*/ 2147483647 h 1535"/>
                <a:gd name="T8" fmla="*/ 2147483647 w 994"/>
                <a:gd name="T9" fmla="*/ 2147483647 h 1535"/>
                <a:gd name="T10" fmla="*/ 2147483647 w 994"/>
                <a:gd name="T11" fmla="*/ 2147483647 h 1535"/>
                <a:gd name="T12" fmla="*/ 2147483647 w 994"/>
                <a:gd name="T13" fmla="*/ 2147483647 h 1535"/>
                <a:gd name="T14" fmla="*/ 2147483647 w 994"/>
                <a:gd name="T15" fmla="*/ 2147483647 h 1535"/>
                <a:gd name="T16" fmla="*/ 2147483647 w 994"/>
                <a:gd name="T17" fmla="*/ 2147483647 h 1535"/>
                <a:gd name="T18" fmla="*/ 2147483647 w 994"/>
                <a:gd name="T19" fmla="*/ 2147483647 h 1535"/>
                <a:gd name="T20" fmla="*/ 2147483647 w 994"/>
                <a:gd name="T21" fmla="*/ 2147483647 h 1535"/>
                <a:gd name="T22" fmla="*/ 2147483647 w 994"/>
                <a:gd name="T23" fmla="*/ 2147483647 h 1535"/>
                <a:gd name="T24" fmla="*/ 2147483647 w 994"/>
                <a:gd name="T25" fmla="*/ 2147483647 h 1535"/>
                <a:gd name="T26" fmla="*/ 2147483647 w 994"/>
                <a:gd name="T27" fmla="*/ 2147483647 h 1535"/>
                <a:gd name="T28" fmla="*/ 2147483647 w 994"/>
                <a:gd name="T29" fmla="*/ 2147483647 h 1535"/>
                <a:gd name="T30" fmla="*/ 2147483647 w 994"/>
                <a:gd name="T31" fmla="*/ 2147483647 h 1535"/>
                <a:gd name="T32" fmla="*/ 2147483647 w 994"/>
                <a:gd name="T33" fmla="*/ 2147483647 h 1535"/>
                <a:gd name="T34" fmla="*/ 0 w 994"/>
                <a:gd name="T35" fmla="*/ 2147483647 h 1535"/>
                <a:gd name="T36" fmla="*/ 2147483647 w 994"/>
                <a:gd name="T37" fmla="*/ 2147483647 h 1535"/>
                <a:gd name="T38" fmla="*/ 2147483647 w 994"/>
                <a:gd name="T39" fmla="*/ 2147483647 h 1535"/>
                <a:gd name="T40" fmla="*/ 2147483647 w 994"/>
                <a:gd name="T41" fmla="*/ 2147483647 h 1535"/>
                <a:gd name="T42" fmla="*/ 2147483647 w 994"/>
                <a:gd name="T43" fmla="*/ 2147483647 h 1535"/>
                <a:gd name="T44" fmla="*/ 2147483647 w 994"/>
                <a:gd name="T45" fmla="*/ 2147483647 h 1535"/>
                <a:gd name="T46" fmla="*/ 2147483647 w 994"/>
                <a:gd name="T47" fmla="*/ 2147483647 h 1535"/>
                <a:gd name="T48" fmla="*/ 2147483647 w 994"/>
                <a:gd name="T49" fmla="*/ 2147483647 h 1535"/>
                <a:gd name="T50" fmla="*/ 2147483647 w 994"/>
                <a:gd name="T51" fmla="*/ 2147483647 h 15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994"/>
                <a:gd name="T79" fmla="*/ 0 h 1535"/>
                <a:gd name="T80" fmla="*/ 994 w 994"/>
                <a:gd name="T81" fmla="*/ 1535 h 15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994" h="1535">
                  <a:moveTo>
                    <a:pt x="394" y="12"/>
                  </a:moveTo>
                  <a:lnTo>
                    <a:pt x="506" y="0"/>
                  </a:lnTo>
                  <a:lnTo>
                    <a:pt x="664" y="47"/>
                  </a:lnTo>
                  <a:lnTo>
                    <a:pt x="782" y="53"/>
                  </a:lnTo>
                  <a:lnTo>
                    <a:pt x="906" y="135"/>
                  </a:lnTo>
                  <a:lnTo>
                    <a:pt x="994" y="235"/>
                  </a:lnTo>
                  <a:lnTo>
                    <a:pt x="964" y="423"/>
                  </a:lnTo>
                  <a:lnTo>
                    <a:pt x="894" y="535"/>
                  </a:lnTo>
                  <a:lnTo>
                    <a:pt x="876" y="776"/>
                  </a:lnTo>
                  <a:lnTo>
                    <a:pt x="917" y="953"/>
                  </a:lnTo>
                  <a:lnTo>
                    <a:pt x="876" y="1135"/>
                  </a:lnTo>
                  <a:lnTo>
                    <a:pt x="788" y="1282"/>
                  </a:lnTo>
                  <a:lnTo>
                    <a:pt x="712" y="1400"/>
                  </a:lnTo>
                  <a:lnTo>
                    <a:pt x="600" y="1518"/>
                  </a:lnTo>
                  <a:lnTo>
                    <a:pt x="411" y="1535"/>
                  </a:lnTo>
                  <a:lnTo>
                    <a:pt x="211" y="1488"/>
                  </a:lnTo>
                  <a:lnTo>
                    <a:pt x="64" y="1382"/>
                  </a:lnTo>
                  <a:lnTo>
                    <a:pt x="0" y="1147"/>
                  </a:lnTo>
                  <a:lnTo>
                    <a:pt x="64" y="923"/>
                  </a:lnTo>
                  <a:lnTo>
                    <a:pt x="200" y="741"/>
                  </a:lnTo>
                  <a:lnTo>
                    <a:pt x="300" y="582"/>
                  </a:lnTo>
                  <a:lnTo>
                    <a:pt x="382" y="459"/>
                  </a:lnTo>
                  <a:lnTo>
                    <a:pt x="406" y="312"/>
                  </a:lnTo>
                  <a:lnTo>
                    <a:pt x="347" y="188"/>
                  </a:lnTo>
                  <a:lnTo>
                    <a:pt x="306" y="70"/>
                  </a:lnTo>
                  <a:lnTo>
                    <a:pt x="394" y="12"/>
                  </a:lnTo>
                  <a:close/>
                </a:path>
              </a:pathLst>
            </a:custGeom>
            <a:noFill/>
            <a:ln w="254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s-ES"/>
            </a:p>
          </p:txBody>
        </p:sp>
        <p:grpSp>
          <p:nvGrpSpPr>
            <p:cNvPr id="21" name="Gruppo 78"/>
            <p:cNvGrpSpPr>
              <a:grpSpLocks/>
            </p:cNvGrpSpPr>
            <p:nvPr/>
          </p:nvGrpSpPr>
          <p:grpSpPr bwMode="auto">
            <a:xfrm>
              <a:off x="2549932" y="4757586"/>
              <a:ext cx="1869668" cy="390828"/>
              <a:chOff x="2549932" y="4757586"/>
              <a:chExt cx="1869668" cy="390828"/>
            </a:xfrm>
          </p:grpSpPr>
          <p:sp>
            <p:nvSpPr>
              <p:cNvPr id="22" name="Rectangle 15"/>
              <p:cNvSpPr>
                <a:spLocks noChangeArrowheads="1"/>
              </p:cNvSpPr>
              <p:nvPr/>
            </p:nvSpPr>
            <p:spPr bwMode="auto">
              <a:xfrm>
                <a:off x="2549932" y="4757586"/>
                <a:ext cx="1527080" cy="390828"/>
              </a:xfrm>
              <a:prstGeom prst="rect">
                <a:avLst/>
              </a:prstGeom>
              <a:noFill/>
              <a:ln>
                <a:noFill/>
              </a:ln>
              <a:effectLst/>
              <a:extLst/>
            </p:spPr>
            <p:txBody>
              <a:bodyPr wrap="none">
                <a:spAutoFit/>
              </a:bodyPr>
              <a:lstStyle>
                <a:defPPr>
                  <a:defRPr lang="en-US"/>
                </a:defPPr>
                <a:lvl1pPr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a:lstStyle>
              <a:p>
                <a:pPr algn="ctr" eaLnBrk="0" hangingPunct="0">
                  <a:spcBef>
                    <a:spcPct val="50000"/>
                  </a:spcBef>
                  <a:defRPr/>
                </a:pPr>
                <a:r>
                  <a:rPr lang="en-GB" sz="2000" dirty="0">
                    <a:solidFill>
                      <a:schemeClr val="bg1">
                        <a:lumMod val="75000"/>
                        <a:lumOff val="25000"/>
                      </a:schemeClr>
                    </a:solidFill>
                    <a:latin typeface="+mn-lt"/>
                  </a:rPr>
                  <a:t>Climatology</a:t>
                </a:r>
              </a:p>
            </p:txBody>
          </p:sp>
          <p:sp>
            <p:nvSpPr>
              <p:cNvPr id="23" name="Line 16"/>
              <p:cNvSpPr>
                <a:spLocks noChangeShapeType="1"/>
              </p:cNvSpPr>
              <p:nvPr/>
            </p:nvSpPr>
            <p:spPr bwMode="auto">
              <a:xfrm flipV="1">
                <a:off x="4114800" y="4876800"/>
                <a:ext cx="304800" cy="76200"/>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grpSp>
      </p:grpSp>
      <p:grpSp>
        <p:nvGrpSpPr>
          <p:cNvPr id="28" name="Gruppo 79"/>
          <p:cNvGrpSpPr>
            <a:grpSpLocks/>
          </p:cNvGrpSpPr>
          <p:nvPr/>
        </p:nvGrpSpPr>
        <p:grpSpPr bwMode="auto">
          <a:xfrm>
            <a:off x="76200" y="2160588"/>
            <a:ext cx="5791200" cy="1747838"/>
            <a:chOff x="76200" y="2111514"/>
            <a:chExt cx="5791200" cy="1706424"/>
          </a:xfrm>
        </p:grpSpPr>
        <p:sp>
          <p:nvSpPr>
            <p:cNvPr id="32" name="Line 18"/>
            <p:cNvSpPr>
              <a:spLocks noChangeShapeType="1"/>
            </p:cNvSpPr>
            <p:nvPr/>
          </p:nvSpPr>
          <p:spPr bwMode="auto">
            <a:xfrm>
              <a:off x="750888" y="3089479"/>
              <a:ext cx="4762" cy="728459"/>
            </a:xfrm>
            <a:prstGeom prst="lin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s-ES" sz="1600" b="1">
                <a:solidFill>
                  <a:schemeClr val="accent6"/>
                </a:solidFill>
                <a:latin typeface="+mn-lt"/>
                <a:ea typeface="+mn-ea"/>
              </a:endParaRPr>
            </a:p>
          </p:txBody>
        </p:sp>
        <p:sp>
          <p:nvSpPr>
            <p:cNvPr id="30" name="Line 13"/>
            <p:cNvSpPr>
              <a:spLocks noChangeShapeType="1"/>
            </p:cNvSpPr>
            <p:nvPr/>
          </p:nvSpPr>
          <p:spPr bwMode="auto">
            <a:xfrm>
              <a:off x="5486400" y="2667000"/>
              <a:ext cx="381000" cy="685799"/>
            </a:xfrm>
            <a:prstGeom prst="lin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s-ES" sz="1600" b="1">
                <a:solidFill>
                  <a:schemeClr val="accent6"/>
                </a:solidFill>
                <a:latin typeface="+mn-lt"/>
                <a:ea typeface="+mn-ea"/>
              </a:endParaRPr>
            </a:p>
          </p:txBody>
        </p:sp>
        <p:sp>
          <p:nvSpPr>
            <p:cNvPr id="29" name="Text Box 12"/>
            <p:cNvSpPr txBox="1">
              <a:spLocks noChangeArrowheads="1"/>
            </p:cNvSpPr>
            <p:nvPr/>
          </p:nvSpPr>
          <p:spPr bwMode="auto">
            <a:xfrm>
              <a:off x="3810000" y="2111514"/>
              <a:ext cx="1843088" cy="6310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a:defRPr sz="1600" b="1">
                  <a:solidFill>
                    <a:schemeClr val="accent6"/>
                  </a:solidFill>
                </a:defRPr>
              </a:lvl1pPr>
            </a:lstStyle>
            <a:p>
              <a:r>
                <a:rPr lang="en-GB" dirty="0"/>
                <a:t>Uncertainty on the forecast</a:t>
              </a:r>
            </a:p>
          </p:txBody>
        </p:sp>
        <p:sp>
          <p:nvSpPr>
            <p:cNvPr id="31" name="Text Box 17"/>
            <p:cNvSpPr txBox="1">
              <a:spLocks noChangeArrowheads="1"/>
            </p:cNvSpPr>
            <p:nvPr/>
          </p:nvSpPr>
          <p:spPr bwMode="auto">
            <a:xfrm>
              <a:off x="76200" y="2514484"/>
              <a:ext cx="2057400" cy="631017"/>
            </a:xfrm>
            <a:prstGeom prst="rect">
              <a:avLst/>
            </a:prstGeom>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a:defRPr sz="1600" b="1">
                  <a:solidFill>
                    <a:schemeClr val="accent6"/>
                  </a:solidFill>
                </a:defRPr>
              </a:lvl1pPr>
            </a:lstStyle>
            <a:p>
              <a:r>
                <a:rPr lang="en-GB" dirty="0"/>
                <a:t>Uncertainty on Initial Conditions</a:t>
              </a:r>
            </a:p>
          </p:txBody>
        </p:sp>
      </p:grpSp>
      <p:grpSp>
        <p:nvGrpSpPr>
          <p:cNvPr id="33" name="Gruppo 75"/>
          <p:cNvGrpSpPr>
            <a:grpSpLocks/>
          </p:cNvGrpSpPr>
          <p:nvPr/>
        </p:nvGrpSpPr>
        <p:grpSpPr bwMode="auto">
          <a:xfrm>
            <a:off x="762000" y="1085859"/>
            <a:ext cx="8037513" cy="3149591"/>
            <a:chOff x="762000" y="1061320"/>
            <a:chExt cx="8037514" cy="3075705"/>
          </a:xfrm>
        </p:grpSpPr>
        <p:sp>
          <p:nvSpPr>
            <p:cNvPr id="34" name="Text Box 19"/>
            <p:cNvSpPr txBox="1">
              <a:spLocks noChangeArrowheads="1"/>
            </p:cNvSpPr>
            <p:nvPr/>
          </p:nvSpPr>
          <p:spPr bwMode="auto">
            <a:xfrm>
              <a:off x="6846888" y="2895600"/>
              <a:ext cx="304800" cy="457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457200" eaLnBrk="0" hangingPunct="0">
                <a:defRPr>
                  <a:solidFill>
                    <a:schemeClr val="tx1"/>
                  </a:solidFill>
                  <a:latin typeface="Arial" pitchFamily="34" charset="0"/>
                  <a:ea typeface="ＭＳ Ｐゴシック" pitchFamily="34" charset="-128"/>
                </a:defRPr>
              </a:lvl1pPr>
              <a:lvl2pPr marL="742950" indent="-285750" defTabSz="457200" eaLnBrk="0" hangingPunct="0">
                <a:defRPr>
                  <a:solidFill>
                    <a:schemeClr val="tx1"/>
                  </a:solidFill>
                  <a:latin typeface="Arial" pitchFamily="34" charset="0"/>
                  <a:ea typeface="ＭＳ Ｐゴシック" pitchFamily="34" charset="-128"/>
                </a:defRPr>
              </a:lvl2pPr>
              <a:lvl3pPr marL="1143000" indent="-228600" defTabSz="457200" eaLnBrk="0" hangingPunct="0">
                <a:defRPr>
                  <a:solidFill>
                    <a:schemeClr val="tx1"/>
                  </a:solidFill>
                  <a:latin typeface="Arial" pitchFamily="34" charset="0"/>
                  <a:ea typeface="ＭＳ Ｐゴシック" pitchFamily="34" charset="-128"/>
                </a:defRPr>
              </a:lvl3pPr>
              <a:lvl4pPr marL="1600200" indent="-228600" defTabSz="457200" eaLnBrk="0" hangingPunct="0">
                <a:defRPr>
                  <a:solidFill>
                    <a:schemeClr val="tx1"/>
                  </a:solidFill>
                  <a:latin typeface="Arial" pitchFamily="34" charset="0"/>
                  <a:ea typeface="ＭＳ Ｐゴシック" pitchFamily="34" charset="-128"/>
                </a:defRPr>
              </a:lvl4pPr>
              <a:lvl5pPr marL="2057400" indent="-228600" defTabSz="4572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spcBef>
                  <a:spcPct val="50000"/>
                </a:spcBef>
              </a:pPr>
              <a:r>
                <a:rPr lang="en-GB" altLang="es-ES" sz="2400" b="1" dirty="0">
                  <a:solidFill>
                    <a:srgbClr val="FF6600"/>
                  </a:solidFill>
                  <a:latin typeface="Stone Sans ITC TT"/>
                </a:rPr>
                <a:t>X</a:t>
              </a:r>
            </a:p>
          </p:txBody>
        </p:sp>
        <p:sp>
          <p:nvSpPr>
            <p:cNvPr id="35" name="Text Box 20"/>
            <p:cNvSpPr txBox="1">
              <a:spLocks noChangeArrowheads="1"/>
            </p:cNvSpPr>
            <p:nvPr/>
          </p:nvSpPr>
          <p:spPr bwMode="auto">
            <a:xfrm>
              <a:off x="5903914" y="1061320"/>
              <a:ext cx="2895600" cy="631169"/>
            </a:xfrm>
            <a:prstGeom prst="rect">
              <a:avLst/>
            </a:prstGeom>
            <a:ln/>
            <a:extLst/>
          </p:spPr>
          <p:style>
            <a:lnRef idx="2">
              <a:schemeClr val="accent4">
                <a:shade val="50000"/>
              </a:schemeClr>
            </a:lnRef>
            <a:fillRef idx="1">
              <a:schemeClr val="accent4"/>
            </a:fillRef>
            <a:effectRef idx="0">
              <a:schemeClr val="accent4"/>
            </a:effectRef>
            <a:fontRef idx="minor">
              <a:schemeClr val="lt1"/>
            </a:fontRef>
          </p:style>
          <p:txBody>
            <a:bodyPr>
              <a:spAutoFit/>
            </a:bodyPr>
            <a:lstStyle>
              <a:defPPr>
                <a:defRPr lang="en-US"/>
              </a:defPPr>
              <a:lvl1pPr algn="ctr">
                <a:defRPr b="1" kern="1100" spc="-10">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GB" dirty="0"/>
                <a:t>Deterministic Forecast (ensemble mean) </a:t>
              </a:r>
            </a:p>
          </p:txBody>
        </p:sp>
        <p:sp>
          <p:nvSpPr>
            <p:cNvPr id="36" name="Line 21"/>
            <p:cNvSpPr>
              <a:spLocks noChangeShapeType="1"/>
            </p:cNvSpPr>
            <p:nvPr/>
          </p:nvSpPr>
          <p:spPr bwMode="auto">
            <a:xfrm flipH="1">
              <a:off x="7075488" y="1752600"/>
              <a:ext cx="533400" cy="1219200"/>
            </a:xfrm>
            <a:prstGeom prst="line">
              <a:avLst/>
            </a:prstGeom>
            <a:noFill/>
            <a:ln w="25400">
              <a:solidFill>
                <a:srgbClr val="000000"/>
              </a:solidFill>
              <a:round/>
              <a:headEnd/>
              <a:tailEnd type="triangle" w="lg" len="med"/>
            </a:ln>
            <a:extLst>
              <a:ext uri="{909E8E84-426E-40DD-AFC4-6F175D3DCCD1}">
                <a14:hiddenFill xmlns:a14="http://schemas.microsoft.com/office/drawing/2010/main">
                  <a:noFill/>
                </a14:hiddenFill>
              </a:ext>
            </a:extLst>
          </p:spPr>
          <p:txBody>
            <a:bodyPr wrap="none" anchor="ctr"/>
            <a:lstStyle/>
            <a:p>
              <a:endParaRPr lang="es-ES"/>
            </a:p>
          </p:txBody>
        </p:sp>
        <p:sp>
          <p:nvSpPr>
            <p:cNvPr id="37" name="Freeform 11"/>
            <p:cNvSpPr>
              <a:spLocks/>
            </p:cNvSpPr>
            <p:nvPr/>
          </p:nvSpPr>
          <p:spPr bwMode="auto">
            <a:xfrm>
              <a:off x="762000" y="3122612"/>
              <a:ext cx="6237288" cy="1014413"/>
            </a:xfrm>
            <a:custGeom>
              <a:avLst/>
              <a:gdLst>
                <a:gd name="T0" fmla="*/ 0 w 3947"/>
                <a:gd name="T1" fmla="*/ 2147483647 h 618"/>
                <a:gd name="T2" fmla="*/ 2147483647 w 3947"/>
                <a:gd name="T3" fmla="*/ 2147483647 h 618"/>
                <a:gd name="T4" fmla="*/ 2147483647 w 3947"/>
                <a:gd name="T5" fmla="*/ 2147483647 h 618"/>
                <a:gd name="T6" fmla="*/ 2147483647 w 3947"/>
                <a:gd name="T7" fmla="*/ 2147483647 h 618"/>
                <a:gd name="T8" fmla="*/ 2147483647 w 3947"/>
                <a:gd name="T9" fmla="*/ 2147483647 h 618"/>
                <a:gd name="T10" fmla="*/ 2147483647 w 3947"/>
                <a:gd name="T11" fmla="*/ 2147483647 h 618"/>
                <a:gd name="T12" fmla="*/ 2147483647 w 3947"/>
                <a:gd name="T13" fmla="*/ 2147483647 h 618"/>
                <a:gd name="T14" fmla="*/ 2147483647 w 3947"/>
                <a:gd name="T15" fmla="*/ 2147483647 h 618"/>
                <a:gd name="T16" fmla="*/ 2147483647 w 3947"/>
                <a:gd name="T17" fmla="*/ 2147483647 h 618"/>
                <a:gd name="T18" fmla="*/ 2147483647 w 3947"/>
                <a:gd name="T19" fmla="*/ 2147483647 h 618"/>
                <a:gd name="T20" fmla="*/ 2147483647 w 3947"/>
                <a:gd name="T21" fmla="*/ 2147483647 h 618"/>
                <a:gd name="T22" fmla="*/ 2147483647 w 3947"/>
                <a:gd name="T23" fmla="*/ 2147483647 h 618"/>
                <a:gd name="T24" fmla="*/ 2147483647 w 3947"/>
                <a:gd name="T25" fmla="*/ 2147483647 h 618"/>
                <a:gd name="T26" fmla="*/ 2147483647 w 3947"/>
                <a:gd name="T27" fmla="*/ 0 h 6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47"/>
                <a:gd name="T43" fmla="*/ 0 h 618"/>
                <a:gd name="T44" fmla="*/ 3947 w 3947"/>
                <a:gd name="T45" fmla="*/ 618 h 6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47" h="618">
                  <a:moveTo>
                    <a:pt x="0" y="618"/>
                  </a:moveTo>
                  <a:cubicBezTo>
                    <a:pt x="60" y="612"/>
                    <a:pt x="120" y="607"/>
                    <a:pt x="171" y="606"/>
                  </a:cubicBezTo>
                  <a:cubicBezTo>
                    <a:pt x="222" y="605"/>
                    <a:pt x="227" y="614"/>
                    <a:pt x="306" y="612"/>
                  </a:cubicBezTo>
                  <a:cubicBezTo>
                    <a:pt x="385" y="610"/>
                    <a:pt x="548" y="603"/>
                    <a:pt x="647" y="594"/>
                  </a:cubicBezTo>
                  <a:cubicBezTo>
                    <a:pt x="746" y="585"/>
                    <a:pt x="800" y="574"/>
                    <a:pt x="900" y="559"/>
                  </a:cubicBezTo>
                  <a:cubicBezTo>
                    <a:pt x="1000" y="544"/>
                    <a:pt x="1124" y="532"/>
                    <a:pt x="1247" y="506"/>
                  </a:cubicBezTo>
                  <a:cubicBezTo>
                    <a:pt x="1370" y="480"/>
                    <a:pt x="1514" y="421"/>
                    <a:pt x="1641" y="400"/>
                  </a:cubicBezTo>
                  <a:cubicBezTo>
                    <a:pt x="1768" y="379"/>
                    <a:pt x="1899" y="379"/>
                    <a:pt x="2012" y="377"/>
                  </a:cubicBezTo>
                  <a:cubicBezTo>
                    <a:pt x="2125" y="375"/>
                    <a:pt x="2224" y="377"/>
                    <a:pt x="2318" y="388"/>
                  </a:cubicBezTo>
                  <a:cubicBezTo>
                    <a:pt x="2412" y="399"/>
                    <a:pt x="2471" y="440"/>
                    <a:pt x="2577" y="441"/>
                  </a:cubicBezTo>
                  <a:cubicBezTo>
                    <a:pt x="2683" y="442"/>
                    <a:pt x="2814" y="424"/>
                    <a:pt x="2953" y="394"/>
                  </a:cubicBezTo>
                  <a:cubicBezTo>
                    <a:pt x="3092" y="364"/>
                    <a:pt x="3291" y="308"/>
                    <a:pt x="3412" y="259"/>
                  </a:cubicBezTo>
                  <a:cubicBezTo>
                    <a:pt x="3533" y="210"/>
                    <a:pt x="3588" y="143"/>
                    <a:pt x="3677" y="100"/>
                  </a:cubicBezTo>
                  <a:cubicBezTo>
                    <a:pt x="3766" y="57"/>
                    <a:pt x="3902" y="18"/>
                    <a:pt x="3947" y="0"/>
                  </a:cubicBezTo>
                </a:path>
              </a:pathLst>
            </a:custGeom>
            <a:noFill/>
            <a:ln w="38100">
              <a:solidFill>
                <a:srgbClr val="FF6600"/>
              </a:solidFill>
              <a:round/>
              <a:headEnd/>
              <a:tailEnd/>
            </a:ln>
          </p:spPr>
          <p:txBody>
            <a:bodyPr wrap="none" anchor="ctr"/>
            <a:lstStyle/>
            <a:p>
              <a:endParaRPr lang="es-ES"/>
            </a:p>
          </p:txBody>
        </p:sp>
      </p:grpSp>
      <p:sp>
        <p:nvSpPr>
          <p:cNvPr id="38" name="Text Box 22"/>
          <p:cNvSpPr txBox="1">
            <a:spLocks noChangeArrowheads="1"/>
          </p:cNvSpPr>
          <p:nvPr/>
        </p:nvSpPr>
        <p:spPr bwMode="auto">
          <a:xfrm>
            <a:off x="-36512" y="5126038"/>
            <a:ext cx="1683296" cy="707886"/>
          </a:xfrm>
          <a:prstGeom prst="rect">
            <a:avLst/>
          </a:prstGeom>
          <a:noFill/>
          <a:ln>
            <a:noFill/>
          </a:ln>
          <a:effectLst/>
          <a:extLst/>
        </p:spPr>
        <p:txBody>
          <a:bodyPr wrap="square">
            <a:spAutoFit/>
          </a:bodyPr>
          <a:lstStyle>
            <a:defPPr>
              <a:defRPr lang="en-US"/>
            </a:defPPr>
            <a:lvl1pPr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a:lstStyle>
          <a:p>
            <a:pPr algn="ctr" eaLnBrk="0" hangingPunct="0">
              <a:spcBef>
                <a:spcPct val="50000"/>
              </a:spcBef>
              <a:defRPr/>
            </a:pPr>
            <a:r>
              <a:rPr lang="en-GB" sz="2000" dirty="0" smtClean="0">
                <a:solidFill>
                  <a:srgbClr val="404040"/>
                </a:solidFill>
                <a:latin typeface="+mn-lt"/>
              </a:rPr>
              <a:t>Initial conditions</a:t>
            </a:r>
            <a:endParaRPr lang="en-GB" sz="2000" dirty="0">
              <a:solidFill>
                <a:srgbClr val="404040"/>
              </a:solidFill>
              <a:latin typeface="+mn-lt"/>
            </a:endParaRPr>
          </a:p>
        </p:txBody>
      </p:sp>
      <p:sp>
        <p:nvSpPr>
          <p:cNvPr id="39" name="Line 23"/>
          <p:cNvSpPr>
            <a:spLocks noChangeShapeType="1"/>
          </p:cNvSpPr>
          <p:nvPr/>
        </p:nvSpPr>
        <p:spPr bwMode="auto">
          <a:xfrm flipH="1" flipV="1">
            <a:off x="750888" y="4365625"/>
            <a:ext cx="76200" cy="781050"/>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sp>
        <p:nvSpPr>
          <p:cNvPr id="40" name="Freeform 24"/>
          <p:cNvSpPr>
            <a:spLocks/>
          </p:cNvSpPr>
          <p:nvPr/>
        </p:nvSpPr>
        <p:spPr bwMode="auto">
          <a:xfrm>
            <a:off x="690563" y="3654425"/>
            <a:ext cx="6480175" cy="1138238"/>
          </a:xfrm>
          <a:custGeom>
            <a:avLst/>
            <a:gdLst>
              <a:gd name="T0" fmla="*/ 0 w 4082"/>
              <a:gd name="T1" fmla="*/ 2147483647 h 700"/>
              <a:gd name="T2" fmla="*/ 2147483647 w 4082"/>
              <a:gd name="T3" fmla="*/ 2147483647 h 700"/>
              <a:gd name="T4" fmla="*/ 2147483647 w 4082"/>
              <a:gd name="T5" fmla="*/ 2147483647 h 700"/>
              <a:gd name="T6" fmla="*/ 2147483647 w 4082"/>
              <a:gd name="T7" fmla="*/ 2147483647 h 700"/>
              <a:gd name="T8" fmla="*/ 2147483647 w 4082"/>
              <a:gd name="T9" fmla="*/ 2147483647 h 700"/>
              <a:gd name="T10" fmla="*/ 2147483647 w 4082"/>
              <a:gd name="T11" fmla="*/ 2147483647 h 700"/>
              <a:gd name="T12" fmla="*/ 2147483647 w 4082"/>
              <a:gd name="T13" fmla="*/ 2147483647 h 700"/>
              <a:gd name="T14" fmla="*/ 0 60000 65536"/>
              <a:gd name="T15" fmla="*/ 0 60000 65536"/>
              <a:gd name="T16" fmla="*/ 0 60000 65536"/>
              <a:gd name="T17" fmla="*/ 0 60000 65536"/>
              <a:gd name="T18" fmla="*/ 0 60000 65536"/>
              <a:gd name="T19" fmla="*/ 0 60000 65536"/>
              <a:gd name="T20" fmla="*/ 0 60000 65536"/>
              <a:gd name="T21" fmla="*/ 0 w 4082"/>
              <a:gd name="T22" fmla="*/ 0 h 700"/>
              <a:gd name="T23" fmla="*/ 4082 w 4082"/>
              <a:gd name="T24" fmla="*/ 700 h 7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82" h="700">
                <a:moveTo>
                  <a:pt x="0" y="303"/>
                </a:moveTo>
                <a:cubicBezTo>
                  <a:pt x="94" y="312"/>
                  <a:pt x="189" y="322"/>
                  <a:pt x="397" y="303"/>
                </a:cubicBezTo>
                <a:cubicBezTo>
                  <a:pt x="605" y="284"/>
                  <a:pt x="945" y="236"/>
                  <a:pt x="1247" y="189"/>
                </a:cubicBezTo>
                <a:cubicBezTo>
                  <a:pt x="1549" y="142"/>
                  <a:pt x="1956" y="38"/>
                  <a:pt x="2211" y="19"/>
                </a:cubicBezTo>
                <a:cubicBezTo>
                  <a:pt x="2466" y="0"/>
                  <a:pt x="2532" y="19"/>
                  <a:pt x="2778" y="76"/>
                </a:cubicBezTo>
                <a:cubicBezTo>
                  <a:pt x="3024" y="133"/>
                  <a:pt x="3468" y="255"/>
                  <a:pt x="3685" y="359"/>
                </a:cubicBezTo>
                <a:cubicBezTo>
                  <a:pt x="3902" y="463"/>
                  <a:pt x="4016" y="643"/>
                  <a:pt x="4082" y="70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1" name="Freeform 34"/>
          <p:cNvSpPr>
            <a:spLocks/>
          </p:cNvSpPr>
          <p:nvPr/>
        </p:nvSpPr>
        <p:spPr bwMode="auto">
          <a:xfrm>
            <a:off x="869950" y="3576638"/>
            <a:ext cx="5491163" cy="569912"/>
          </a:xfrm>
          <a:custGeom>
            <a:avLst/>
            <a:gdLst>
              <a:gd name="T0" fmla="*/ 0 w 3459"/>
              <a:gd name="T1" fmla="*/ 2147483647 h 351"/>
              <a:gd name="T2" fmla="*/ 2147483647 w 3459"/>
              <a:gd name="T3" fmla="*/ 2147483647 h 351"/>
              <a:gd name="T4" fmla="*/ 2147483647 w 3459"/>
              <a:gd name="T5" fmla="*/ 2147483647 h 351"/>
              <a:gd name="T6" fmla="*/ 2147483647 w 3459"/>
              <a:gd name="T7" fmla="*/ 2147483647 h 351"/>
              <a:gd name="T8" fmla="*/ 0 60000 65536"/>
              <a:gd name="T9" fmla="*/ 0 60000 65536"/>
              <a:gd name="T10" fmla="*/ 0 60000 65536"/>
              <a:gd name="T11" fmla="*/ 0 60000 65536"/>
              <a:gd name="T12" fmla="*/ 0 w 3459"/>
              <a:gd name="T13" fmla="*/ 0 h 351"/>
              <a:gd name="T14" fmla="*/ 3459 w 3459"/>
              <a:gd name="T15" fmla="*/ 351 h 351"/>
            </a:gdLst>
            <a:ahLst/>
            <a:cxnLst>
              <a:cxn ang="T8">
                <a:pos x="T0" y="T1"/>
              </a:cxn>
              <a:cxn ang="T9">
                <a:pos x="T2" y="T3"/>
              </a:cxn>
              <a:cxn ang="T10">
                <a:pos x="T4" y="T5"/>
              </a:cxn>
              <a:cxn ang="T11">
                <a:pos x="T6" y="T7"/>
              </a:cxn>
            </a:cxnLst>
            <a:rect l="T12" t="T13" r="T14" b="T15"/>
            <a:pathLst>
              <a:path w="3459" h="351">
                <a:moveTo>
                  <a:pt x="0" y="351"/>
                </a:moveTo>
                <a:cubicBezTo>
                  <a:pt x="449" y="294"/>
                  <a:pt x="898" y="238"/>
                  <a:pt x="1304" y="181"/>
                </a:cubicBezTo>
                <a:cubicBezTo>
                  <a:pt x="1710" y="124"/>
                  <a:pt x="2079" y="20"/>
                  <a:pt x="2438" y="10"/>
                </a:cubicBezTo>
                <a:cubicBezTo>
                  <a:pt x="2797" y="0"/>
                  <a:pt x="3128" y="62"/>
                  <a:pt x="3459" y="124"/>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2" name="CasellaDiTesto 71"/>
          <p:cNvSpPr txBox="1">
            <a:spLocks noChangeArrowheads="1"/>
          </p:cNvSpPr>
          <p:nvPr/>
        </p:nvSpPr>
        <p:spPr bwMode="auto">
          <a:xfrm>
            <a:off x="152400" y="1092200"/>
            <a:ext cx="4419600" cy="896938"/>
          </a:xfrm>
          <a:prstGeom prst="rect">
            <a:avLst/>
          </a:prstGeom>
          <a:noFill/>
          <a:ln w="9525">
            <a:noFill/>
            <a:miter lim="800000"/>
            <a:headEnd/>
            <a:tailEnd/>
          </a:ln>
        </p:spPr>
        <p:txBody>
          <a:bodyPr>
            <a:spAutoFit/>
          </a:bodyPr>
          <a:lstStyle>
            <a:defPPr>
              <a:defRPr lang="en-US"/>
            </a:defPPr>
            <a:lvl1pPr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a:lstStyle>
          <a:p>
            <a:pPr>
              <a:defRPr/>
            </a:pPr>
            <a:r>
              <a:rPr lang="en-GB" sz="1700" dirty="0" smtClean="0">
                <a:solidFill>
                  <a:schemeClr val="accent3"/>
                </a:solidFill>
              </a:rPr>
              <a:t>Uncertainties on initial data could be large. To supply for this issue: ensemble technique with perturbed initial conditions.</a:t>
            </a:r>
            <a:endParaRPr lang="en-GB" sz="1700" dirty="0">
              <a:solidFill>
                <a:schemeClr val="accent3"/>
              </a:solidFill>
            </a:endParaRPr>
          </a:p>
        </p:txBody>
      </p:sp>
      <p:sp>
        <p:nvSpPr>
          <p:cNvPr id="43" name="CasellaDiTesto 72"/>
          <p:cNvSpPr txBox="1">
            <a:spLocks noChangeArrowheads="1"/>
          </p:cNvSpPr>
          <p:nvPr/>
        </p:nvSpPr>
        <p:spPr bwMode="auto">
          <a:xfrm>
            <a:off x="2987824" y="6642100"/>
            <a:ext cx="61561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a:solidFill>
                  <a:schemeClr val="tx1"/>
                </a:solidFill>
                <a:latin typeface="Arial" pitchFamily="34" charset="0"/>
                <a:ea typeface="ＭＳ Ｐゴシック" pitchFamily="34" charset="-128"/>
              </a:defRPr>
            </a:lvl1pPr>
            <a:lvl2pPr marL="742950" indent="-285750" defTabSz="457200" eaLnBrk="0" hangingPunct="0">
              <a:defRPr>
                <a:solidFill>
                  <a:schemeClr val="tx1"/>
                </a:solidFill>
                <a:latin typeface="Arial" pitchFamily="34" charset="0"/>
                <a:ea typeface="ＭＳ Ｐゴシック" pitchFamily="34" charset="-128"/>
              </a:defRPr>
            </a:lvl2pPr>
            <a:lvl3pPr marL="1143000" indent="-228600" defTabSz="457200" eaLnBrk="0" hangingPunct="0">
              <a:defRPr>
                <a:solidFill>
                  <a:schemeClr val="tx1"/>
                </a:solidFill>
                <a:latin typeface="Arial" pitchFamily="34" charset="0"/>
                <a:ea typeface="ＭＳ Ｐゴシック" pitchFamily="34" charset="-128"/>
              </a:defRPr>
            </a:lvl3pPr>
            <a:lvl4pPr marL="1600200" indent="-228600" defTabSz="457200" eaLnBrk="0" hangingPunct="0">
              <a:defRPr>
                <a:solidFill>
                  <a:schemeClr val="tx1"/>
                </a:solidFill>
                <a:latin typeface="Arial" pitchFamily="34" charset="0"/>
                <a:ea typeface="ＭＳ Ｐゴシック" pitchFamily="34" charset="-128"/>
              </a:defRPr>
            </a:lvl4pPr>
            <a:lvl5pPr marL="2057400" indent="-228600" defTabSz="4572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r" eaLnBrk="1" hangingPunct="1"/>
            <a:r>
              <a:rPr lang="it-IT" altLang="es-ES" sz="1600" dirty="0" smtClean="0">
                <a:solidFill>
                  <a:schemeClr val="accent2"/>
                </a:solidFill>
              </a:rPr>
              <a:t>Source: S.Gualdi readapted </a:t>
            </a:r>
            <a:r>
              <a:rPr lang="it-IT" altLang="es-ES" sz="1600" dirty="0">
                <a:solidFill>
                  <a:schemeClr val="accent2"/>
                </a:solidFill>
              </a:rPr>
              <a:t>from Trzaska </a:t>
            </a:r>
            <a:r>
              <a:rPr lang="it-IT" altLang="es-ES" sz="1200" dirty="0">
                <a:solidFill>
                  <a:schemeClr val="accent2"/>
                </a:solidFill>
              </a:rPr>
              <a:t>(http://portal.iri.columbia.edu) </a:t>
            </a:r>
          </a:p>
        </p:txBody>
      </p:sp>
      <p:grpSp>
        <p:nvGrpSpPr>
          <p:cNvPr id="44" name="Gruppo 85"/>
          <p:cNvGrpSpPr>
            <a:grpSpLocks/>
          </p:cNvGrpSpPr>
          <p:nvPr/>
        </p:nvGrpSpPr>
        <p:grpSpPr bwMode="auto">
          <a:xfrm>
            <a:off x="4076700" y="2184400"/>
            <a:ext cx="3879850" cy="3999131"/>
            <a:chOff x="4076700" y="2133600"/>
            <a:chExt cx="3879850" cy="3907872"/>
          </a:xfrm>
        </p:grpSpPr>
        <p:sp>
          <p:nvSpPr>
            <p:cNvPr id="49" name="Line 13"/>
            <p:cNvSpPr>
              <a:spLocks noChangeShapeType="1"/>
            </p:cNvSpPr>
            <p:nvPr/>
          </p:nvSpPr>
          <p:spPr bwMode="auto">
            <a:xfrm flipV="1">
              <a:off x="5562600" y="3962399"/>
              <a:ext cx="1143000" cy="1523999"/>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sp>
          <p:nvSpPr>
            <p:cNvPr id="50" name="Line 13"/>
            <p:cNvSpPr>
              <a:spLocks noChangeShapeType="1"/>
            </p:cNvSpPr>
            <p:nvPr/>
          </p:nvSpPr>
          <p:spPr bwMode="auto">
            <a:xfrm flipV="1">
              <a:off x="5562600" y="2743199"/>
              <a:ext cx="1143000" cy="2743199"/>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sp>
          <p:nvSpPr>
            <p:cNvPr id="45" name="Freeform 8"/>
            <p:cNvSpPr>
              <a:spLocks/>
            </p:cNvSpPr>
            <p:nvPr/>
          </p:nvSpPr>
          <p:spPr bwMode="auto">
            <a:xfrm>
              <a:off x="6400800" y="4495800"/>
              <a:ext cx="1555750" cy="1231900"/>
            </a:xfrm>
            <a:custGeom>
              <a:avLst/>
              <a:gdLst>
                <a:gd name="T0" fmla="*/ 2147483647 w 1359"/>
                <a:gd name="T1" fmla="*/ 2147483647 h 2336"/>
                <a:gd name="T2" fmla="*/ 2147483647 w 1359"/>
                <a:gd name="T3" fmla="*/ 2147483647 h 2336"/>
                <a:gd name="T4" fmla="*/ 2147483647 w 1359"/>
                <a:gd name="T5" fmla="*/ 2147483647 h 2336"/>
                <a:gd name="T6" fmla="*/ 2147483647 w 1359"/>
                <a:gd name="T7" fmla="*/ 2147483647 h 2336"/>
                <a:gd name="T8" fmla="*/ 2147483647 w 1359"/>
                <a:gd name="T9" fmla="*/ 2147483647 h 2336"/>
                <a:gd name="T10" fmla="*/ 2147483647 w 1359"/>
                <a:gd name="T11" fmla="*/ 2147483647 h 2336"/>
                <a:gd name="T12" fmla="*/ 2147483647 w 1359"/>
                <a:gd name="T13" fmla="*/ 2147483647 h 2336"/>
                <a:gd name="T14" fmla="*/ 2147483647 w 1359"/>
                <a:gd name="T15" fmla="*/ 2147483647 h 2336"/>
                <a:gd name="T16" fmla="*/ 2147483647 w 1359"/>
                <a:gd name="T17" fmla="*/ 2147483647 h 2336"/>
                <a:gd name="T18" fmla="*/ 2147483647 w 1359"/>
                <a:gd name="T19" fmla="*/ 2147483647 h 2336"/>
                <a:gd name="T20" fmla="*/ 2147483647 w 1359"/>
                <a:gd name="T21" fmla="*/ 2147483647 h 2336"/>
                <a:gd name="T22" fmla="*/ 2147483647 w 1359"/>
                <a:gd name="T23" fmla="*/ 2147483647 h 2336"/>
                <a:gd name="T24" fmla="*/ 2147483647 w 1359"/>
                <a:gd name="T25" fmla="*/ 2147483647 h 2336"/>
                <a:gd name="T26" fmla="*/ 2147483647 w 1359"/>
                <a:gd name="T27" fmla="*/ 2147483647 h 2336"/>
                <a:gd name="T28" fmla="*/ 2147483647 w 1359"/>
                <a:gd name="T29" fmla="*/ 2147483647 h 2336"/>
                <a:gd name="T30" fmla="*/ 2147483647 w 1359"/>
                <a:gd name="T31" fmla="*/ 2147483647 h 2336"/>
                <a:gd name="T32" fmla="*/ 2147483647 w 1359"/>
                <a:gd name="T33" fmla="*/ 2147483647 h 2336"/>
                <a:gd name="T34" fmla="*/ 2147483647 w 1359"/>
                <a:gd name="T35" fmla="*/ 2147483647 h 2336"/>
                <a:gd name="T36" fmla="*/ 2147483647 w 1359"/>
                <a:gd name="T37" fmla="*/ 2147483647 h 2336"/>
                <a:gd name="T38" fmla="*/ 2147483647 w 1359"/>
                <a:gd name="T39" fmla="*/ 2147483647 h 2336"/>
                <a:gd name="T40" fmla="*/ 2147483647 w 1359"/>
                <a:gd name="T41" fmla="*/ 2147483647 h 2336"/>
                <a:gd name="T42" fmla="*/ 2147483647 w 1359"/>
                <a:gd name="T43" fmla="*/ 2147483647 h 2336"/>
                <a:gd name="T44" fmla="*/ 2147483647 w 1359"/>
                <a:gd name="T45" fmla="*/ 2147483647 h 2336"/>
                <a:gd name="T46" fmla="*/ 2147483647 w 1359"/>
                <a:gd name="T47" fmla="*/ 2147483647 h 2336"/>
                <a:gd name="T48" fmla="*/ 2147483647 w 1359"/>
                <a:gd name="T49" fmla="*/ 2147483647 h 2336"/>
                <a:gd name="T50" fmla="*/ 2147483647 w 1359"/>
                <a:gd name="T51" fmla="*/ 2147483647 h 2336"/>
                <a:gd name="T52" fmla="*/ 2147483647 w 1359"/>
                <a:gd name="T53" fmla="*/ 2147483647 h 2336"/>
                <a:gd name="T54" fmla="*/ 2147483647 w 1359"/>
                <a:gd name="T55" fmla="*/ 2147483647 h 2336"/>
                <a:gd name="T56" fmla="*/ 2147483647 w 1359"/>
                <a:gd name="T57" fmla="*/ 2147483647 h 2336"/>
                <a:gd name="T58" fmla="*/ 2147483647 w 1359"/>
                <a:gd name="T59" fmla="*/ 2147483647 h 2336"/>
                <a:gd name="T60" fmla="*/ 2147483647 w 1359"/>
                <a:gd name="T61" fmla="*/ 2147483647 h 2336"/>
                <a:gd name="T62" fmla="*/ 2147483647 w 1359"/>
                <a:gd name="T63" fmla="*/ 2147483647 h 2336"/>
                <a:gd name="T64" fmla="*/ 2147483647 w 1359"/>
                <a:gd name="T65" fmla="*/ 2147483647 h 2336"/>
                <a:gd name="T66" fmla="*/ 2147483647 w 1359"/>
                <a:gd name="T67" fmla="*/ 2147483647 h 2336"/>
                <a:gd name="T68" fmla="*/ 2147483647 w 1359"/>
                <a:gd name="T69" fmla="*/ 2147483647 h 2336"/>
                <a:gd name="T70" fmla="*/ 0 w 1359"/>
                <a:gd name="T71" fmla="*/ 2147483647 h 2336"/>
                <a:gd name="T72" fmla="*/ 2147483647 w 1359"/>
                <a:gd name="T73" fmla="*/ 2147483647 h 2336"/>
                <a:gd name="T74" fmla="*/ 2147483647 w 1359"/>
                <a:gd name="T75" fmla="*/ 2147483647 h 2336"/>
                <a:gd name="T76" fmla="*/ 2147483647 w 1359"/>
                <a:gd name="T77" fmla="*/ 2147483647 h 2336"/>
                <a:gd name="T78" fmla="*/ 2147483647 w 1359"/>
                <a:gd name="T79" fmla="*/ 2147483647 h 2336"/>
                <a:gd name="T80" fmla="*/ 2147483647 w 1359"/>
                <a:gd name="T81" fmla="*/ 2147483647 h 2336"/>
                <a:gd name="T82" fmla="*/ 2147483647 w 1359"/>
                <a:gd name="T83" fmla="*/ 2147483647 h 2336"/>
                <a:gd name="T84" fmla="*/ 2147483647 w 1359"/>
                <a:gd name="T85" fmla="*/ 2147483647 h 2336"/>
                <a:gd name="T86" fmla="*/ 2147483647 w 1359"/>
                <a:gd name="T87" fmla="*/ 2147483647 h 2336"/>
                <a:gd name="T88" fmla="*/ 2147483647 w 1359"/>
                <a:gd name="T89" fmla="*/ 2147483647 h 2336"/>
                <a:gd name="T90" fmla="*/ 2147483647 w 1359"/>
                <a:gd name="T91" fmla="*/ 2147483647 h 2336"/>
                <a:gd name="T92" fmla="*/ 2147483647 w 1359"/>
                <a:gd name="T93" fmla="*/ 2147483647 h 2336"/>
                <a:gd name="T94" fmla="*/ 2147483647 w 1359"/>
                <a:gd name="T95" fmla="*/ 2147483647 h 2336"/>
                <a:gd name="T96" fmla="*/ 2147483647 w 1359"/>
                <a:gd name="T97" fmla="*/ 0 h 2336"/>
                <a:gd name="T98" fmla="*/ 2147483647 w 1359"/>
                <a:gd name="T99" fmla="*/ 0 h 2336"/>
                <a:gd name="T100" fmla="*/ 2147483647 w 1359"/>
                <a:gd name="T101" fmla="*/ 2147483647 h 23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59"/>
                <a:gd name="T154" fmla="*/ 0 h 2336"/>
                <a:gd name="T155" fmla="*/ 1359 w 1359"/>
                <a:gd name="T156" fmla="*/ 2336 h 23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59" h="2336">
                  <a:moveTo>
                    <a:pt x="747" y="24"/>
                  </a:moveTo>
                  <a:lnTo>
                    <a:pt x="877" y="41"/>
                  </a:lnTo>
                  <a:lnTo>
                    <a:pt x="971" y="106"/>
                  </a:lnTo>
                  <a:lnTo>
                    <a:pt x="1018" y="171"/>
                  </a:lnTo>
                  <a:lnTo>
                    <a:pt x="1047" y="229"/>
                  </a:lnTo>
                  <a:lnTo>
                    <a:pt x="1083" y="329"/>
                  </a:lnTo>
                  <a:lnTo>
                    <a:pt x="1089" y="435"/>
                  </a:lnTo>
                  <a:lnTo>
                    <a:pt x="1106" y="559"/>
                  </a:lnTo>
                  <a:lnTo>
                    <a:pt x="1118" y="665"/>
                  </a:lnTo>
                  <a:lnTo>
                    <a:pt x="1136" y="771"/>
                  </a:lnTo>
                  <a:lnTo>
                    <a:pt x="1124" y="982"/>
                  </a:lnTo>
                  <a:lnTo>
                    <a:pt x="1100" y="1212"/>
                  </a:lnTo>
                  <a:cubicBezTo>
                    <a:pt x="1093" y="1363"/>
                    <a:pt x="1094" y="1298"/>
                    <a:pt x="1094" y="1406"/>
                  </a:cubicBezTo>
                  <a:lnTo>
                    <a:pt x="1159" y="1535"/>
                  </a:lnTo>
                  <a:cubicBezTo>
                    <a:pt x="1188" y="1576"/>
                    <a:pt x="1220" y="1616"/>
                    <a:pt x="1247" y="1659"/>
                  </a:cubicBezTo>
                  <a:cubicBezTo>
                    <a:pt x="1257" y="1675"/>
                    <a:pt x="1262" y="1695"/>
                    <a:pt x="1271" y="1712"/>
                  </a:cubicBezTo>
                  <a:cubicBezTo>
                    <a:pt x="1274" y="1718"/>
                    <a:pt x="1283" y="1730"/>
                    <a:pt x="1283" y="1730"/>
                  </a:cubicBezTo>
                  <a:cubicBezTo>
                    <a:pt x="1315" y="1785"/>
                    <a:pt x="1341" y="1815"/>
                    <a:pt x="1341" y="1877"/>
                  </a:cubicBezTo>
                  <a:lnTo>
                    <a:pt x="1359" y="2018"/>
                  </a:lnTo>
                  <a:lnTo>
                    <a:pt x="1318" y="2118"/>
                  </a:lnTo>
                  <a:cubicBezTo>
                    <a:pt x="1298" y="2146"/>
                    <a:pt x="1283" y="2170"/>
                    <a:pt x="1259" y="2194"/>
                  </a:cubicBezTo>
                  <a:cubicBezTo>
                    <a:pt x="1221" y="2232"/>
                    <a:pt x="1238" y="2203"/>
                    <a:pt x="1224" y="2230"/>
                  </a:cubicBezTo>
                  <a:cubicBezTo>
                    <a:pt x="1191" y="2251"/>
                    <a:pt x="1158" y="2273"/>
                    <a:pt x="1124" y="2294"/>
                  </a:cubicBezTo>
                  <a:cubicBezTo>
                    <a:pt x="1119" y="2297"/>
                    <a:pt x="1076" y="2324"/>
                    <a:pt x="1065" y="2324"/>
                  </a:cubicBezTo>
                  <a:lnTo>
                    <a:pt x="930" y="2336"/>
                  </a:lnTo>
                  <a:lnTo>
                    <a:pt x="700" y="2294"/>
                  </a:lnTo>
                  <a:lnTo>
                    <a:pt x="571" y="2236"/>
                  </a:lnTo>
                  <a:lnTo>
                    <a:pt x="483" y="2153"/>
                  </a:lnTo>
                  <a:cubicBezTo>
                    <a:pt x="459" y="2112"/>
                    <a:pt x="433" y="2072"/>
                    <a:pt x="412" y="2030"/>
                  </a:cubicBezTo>
                  <a:cubicBezTo>
                    <a:pt x="400" y="2006"/>
                    <a:pt x="394" y="1953"/>
                    <a:pt x="394" y="1953"/>
                  </a:cubicBezTo>
                  <a:lnTo>
                    <a:pt x="353" y="1794"/>
                  </a:lnTo>
                  <a:lnTo>
                    <a:pt x="300" y="1688"/>
                  </a:lnTo>
                  <a:lnTo>
                    <a:pt x="212" y="1618"/>
                  </a:lnTo>
                  <a:lnTo>
                    <a:pt x="130" y="1559"/>
                  </a:lnTo>
                  <a:lnTo>
                    <a:pt x="71" y="1488"/>
                  </a:lnTo>
                  <a:lnTo>
                    <a:pt x="0" y="1230"/>
                  </a:lnTo>
                  <a:lnTo>
                    <a:pt x="6" y="1147"/>
                  </a:lnTo>
                  <a:lnTo>
                    <a:pt x="65" y="953"/>
                  </a:lnTo>
                  <a:lnTo>
                    <a:pt x="94" y="924"/>
                  </a:lnTo>
                  <a:cubicBezTo>
                    <a:pt x="127" y="882"/>
                    <a:pt x="155" y="841"/>
                    <a:pt x="194" y="806"/>
                  </a:cubicBezTo>
                  <a:cubicBezTo>
                    <a:pt x="212" y="790"/>
                    <a:pt x="242" y="776"/>
                    <a:pt x="253" y="753"/>
                  </a:cubicBezTo>
                  <a:lnTo>
                    <a:pt x="330" y="647"/>
                  </a:lnTo>
                  <a:lnTo>
                    <a:pt x="365" y="524"/>
                  </a:lnTo>
                  <a:cubicBezTo>
                    <a:pt x="370" y="489"/>
                    <a:pt x="377" y="459"/>
                    <a:pt x="377" y="424"/>
                  </a:cubicBezTo>
                  <a:lnTo>
                    <a:pt x="341" y="247"/>
                  </a:lnTo>
                  <a:lnTo>
                    <a:pt x="283" y="171"/>
                  </a:lnTo>
                  <a:lnTo>
                    <a:pt x="300" y="112"/>
                  </a:lnTo>
                  <a:lnTo>
                    <a:pt x="424" y="24"/>
                  </a:lnTo>
                  <a:cubicBezTo>
                    <a:pt x="467" y="19"/>
                    <a:pt x="504" y="0"/>
                    <a:pt x="547" y="0"/>
                  </a:cubicBezTo>
                  <a:cubicBezTo>
                    <a:pt x="580" y="0"/>
                    <a:pt x="614" y="0"/>
                    <a:pt x="647" y="0"/>
                  </a:cubicBezTo>
                  <a:lnTo>
                    <a:pt x="747" y="24"/>
                  </a:lnTo>
                  <a:close/>
                </a:path>
              </a:pathLst>
            </a:custGeom>
            <a:solidFill>
              <a:schemeClr val="bg2">
                <a:alpha val="50195"/>
              </a:schemeClr>
            </a:solidFill>
            <a:ln w="12700">
              <a:solidFill>
                <a:srgbClr val="000000"/>
              </a:solidFill>
              <a:round/>
              <a:headEnd/>
              <a:tailEnd/>
            </a:ln>
          </p:spPr>
          <p:txBody>
            <a:bodyPr wrap="none" anchor="ctr"/>
            <a:lstStyle/>
            <a:p>
              <a:endParaRPr lang="es-ES"/>
            </a:p>
          </p:txBody>
        </p:sp>
        <p:grpSp>
          <p:nvGrpSpPr>
            <p:cNvPr id="46" name="Gruppo 77"/>
            <p:cNvGrpSpPr>
              <a:grpSpLocks/>
            </p:cNvGrpSpPr>
            <p:nvPr/>
          </p:nvGrpSpPr>
          <p:grpSpPr bwMode="auto">
            <a:xfrm>
              <a:off x="4076700" y="5257798"/>
              <a:ext cx="2552700" cy="783674"/>
              <a:chOff x="4076700" y="5257798"/>
              <a:chExt cx="2552700" cy="783674"/>
            </a:xfrm>
          </p:grpSpPr>
          <p:sp>
            <p:nvSpPr>
              <p:cNvPr id="52" name="Line 13"/>
              <p:cNvSpPr>
                <a:spLocks noChangeShapeType="1"/>
              </p:cNvSpPr>
              <p:nvPr/>
            </p:nvSpPr>
            <p:spPr bwMode="auto">
              <a:xfrm flipV="1">
                <a:off x="5562600" y="5257798"/>
                <a:ext cx="1066800" cy="228601"/>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sp>
            <p:nvSpPr>
              <p:cNvPr id="51" name="Text Box 20"/>
              <p:cNvSpPr txBox="1">
                <a:spLocks noChangeArrowheads="1"/>
              </p:cNvSpPr>
              <p:nvPr/>
            </p:nvSpPr>
            <p:spPr bwMode="auto">
              <a:xfrm>
                <a:off x="4076700" y="5409890"/>
                <a:ext cx="2476500" cy="631582"/>
              </a:xfrm>
              <a:prstGeom prst="rect">
                <a:avLst/>
              </a:prstGeom>
              <a:ln/>
              <a:extLst/>
            </p:spPr>
            <p:style>
              <a:lnRef idx="2">
                <a:schemeClr val="accent4">
                  <a:shade val="50000"/>
                </a:schemeClr>
              </a:lnRef>
              <a:fillRef idx="1">
                <a:schemeClr val="accent4"/>
              </a:fillRef>
              <a:effectRef idx="0">
                <a:schemeClr val="accent4"/>
              </a:effectRef>
              <a:fontRef idx="minor">
                <a:schemeClr val="lt1"/>
              </a:fontRef>
            </p:style>
            <p:txBody>
              <a:bodyPr>
                <a:spAutoFit/>
              </a:bodyPr>
              <a:lstStyle>
                <a:defPPr>
                  <a:defRPr lang="en-US"/>
                </a:defPPr>
                <a:lvl1pPr algn="ctr">
                  <a:defRPr b="1" kern="1100" spc="-10">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GB" dirty="0"/>
                  <a:t>Probabilistic Forecast </a:t>
                </a:r>
              </a:p>
            </p:txBody>
          </p:sp>
        </p:grpSp>
        <p:sp>
          <p:nvSpPr>
            <p:cNvPr id="47" name="Freeform 8"/>
            <p:cNvSpPr>
              <a:spLocks/>
            </p:cNvSpPr>
            <p:nvPr/>
          </p:nvSpPr>
          <p:spPr bwMode="auto">
            <a:xfrm rot="-333909">
              <a:off x="6553200" y="2133600"/>
              <a:ext cx="914400" cy="914400"/>
            </a:xfrm>
            <a:custGeom>
              <a:avLst/>
              <a:gdLst>
                <a:gd name="T0" fmla="*/ 2147483647 w 1359"/>
                <a:gd name="T1" fmla="*/ 2147483647 h 2336"/>
                <a:gd name="T2" fmla="*/ 2147483647 w 1359"/>
                <a:gd name="T3" fmla="*/ 2147483647 h 2336"/>
                <a:gd name="T4" fmla="*/ 2147483647 w 1359"/>
                <a:gd name="T5" fmla="*/ 2147483647 h 2336"/>
                <a:gd name="T6" fmla="*/ 2147483647 w 1359"/>
                <a:gd name="T7" fmla="*/ 2147483647 h 2336"/>
                <a:gd name="T8" fmla="*/ 2147483647 w 1359"/>
                <a:gd name="T9" fmla="*/ 2147483647 h 2336"/>
                <a:gd name="T10" fmla="*/ 2147483647 w 1359"/>
                <a:gd name="T11" fmla="*/ 2147483647 h 2336"/>
                <a:gd name="T12" fmla="*/ 2147483647 w 1359"/>
                <a:gd name="T13" fmla="*/ 2147483647 h 2336"/>
                <a:gd name="T14" fmla="*/ 2147483647 w 1359"/>
                <a:gd name="T15" fmla="*/ 2147483647 h 2336"/>
                <a:gd name="T16" fmla="*/ 2147483647 w 1359"/>
                <a:gd name="T17" fmla="*/ 2147483647 h 2336"/>
                <a:gd name="T18" fmla="*/ 2147483647 w 1359"/>
                <a:gd name="T19" fmla="*/ 2147483647 h 2336"/>
                <a:gd name="T20" fmla="*/ 2147483647 w 1359"/>
                <a:gd name="T21" fmla="*/ 2147483647 h 2336"/>
                <a:gd name="T22" fmla="*/ 2147483647 w 1359"/>
                <a:gd name="T23" fmla="*/ 2147483647 h 2336"/>
                <a:gd name="T24" fmla="*/ 2147483647 w 1359"/>
                <a:gd name="T25" fmla="*/ 2147483647 h 2336"/>
                <a:gd name="T26" fmla="*/ 2147483647 w 1359"/>
                <a:gd name="T27" fmla="*/ 2147483647 h 2336"/>
                <a:gd name="T28" fmla="*/ 2147483647 w 1359"/>
                <a:gd name="T29" fmla="*/ 2147483647 h 2336"/>
                <a:gd name="T30" fmla="*/ 2147483647 w 1359"/>
                <a:gd name="T31" fmla="*/ 2147483647 h 2336"/>
                <a:gd name="T32" fmla="*/ 2147483647 w 1359"/>
                <a:gd name="T33" fmla="*/ 2147483647 h 2336"/>
                <a:gd name="T34" fmla="*/ 2147483647 w 1359"/>
                <a:gd name="T35" fmla="*/ 2147483647 h 2336"/>
                <a:gd name="T36" fmla="*/ 2147483647 w 1359"/>
                <a:gd name="T37" fmla="*/ 2147483647 h 2336"/>
                <a:gd name="T38" fmla="*/ 2147483647 w 1359"/>
                <a:gd name="T39" fmla="*/ 2147483647 h 2336"/>
                <a:gd name="T40" fmla="*/ 2147483647 w 1359"/>
                <a:gd name="T41" fmla="*/ 2147483647 h 2336"/>
                <a:gd name="T42" fmla="*/ 2147483647 w 1359"/>
                <a:gd name="T43" fmla="*/ 2147483647 h 2336"/>
                <a:gd name="T44" fmla="*/ 2147483647 w 1359"/>
                <a:gd name="T45" fmla="*/ 2147483647 h 2336"/>
                <a:gd name="T46" fmla="*/ 2147483647 w 1359"/>
                <a:gd name="T47" fmla="*/ 2147483647 h 2336"/>
                <a:gd name="T48" fmla="*/ 2147483647 w 1359"/>
                <a:gd name="T49" fmla="*/ 2147483647 h 2336"/>
                <a:gd name="T50" fmla="*/ 2147483647 w 1359"/>
                <a:gd name="T51" fmla="*/ 2147483647 h 2336"/>
                <a:gd name="T52" fmla="*/ 2147483647 w 1359"/>
                <a:gd name="T53" fmla="*/ 2147483647 h 2336"/>
                <a:gd name="T54" fmla="*/ 2147483647 w 1359"/>
                <a:gd name="T55" fmla="*/ 2147483647 h 2336"/>
                <a:gd name="T56" fmla="*/ 2147483647 w 1359"/>
                <a:gd name="T57" fmla="*/ 2147483647 h 2336"/>
                <a:gd name="T58" fmla="*/ 2147483647 w 1359"/>
                <a:gd name="T59" fmla="*/ 2147483647 h 2336"/>
                <a:gd name="T60" fmla="*/ 2147483647 w 1359"/>
                <a:gd name="T61" fmla="*/ 2147483647 h 2336"/>
                <a:gd name="T62" fmla="*/ 2147483647 w 1359"/>
                <a:gd name="T63" fmla="*/ 2147483647 h 2336"/>
                <a:gd name="T64" fmla="*/ 2147483647 w 1359"/>
                <a:gd name="T65" fmla="*/ 2147483647 h 2336"/>
                <a:gd name="T66" fmla="*/ 2147483647 w 1359"/>
                <a:gd name="T67" fmla="*/ 2147483647 h 2336"/>
                <a:gd name="T68" fmla="*/ 2147483647 w 1359"/>
                <a:gd name="T69" fmla="*/ 2147483647 h 2336"/>
                <a:gd name="T70" fmla="*/ 0 w 1359"/>
                <a:gd name="T71" fmla="*/ 2147483647 h 2336"/>
                <a:gd name="T72" fmla="*/ 2147483647 w 1359"/>
                <a:gd name="T73" fmla="*/ 2147483647 h 2336"/>
                <a:gd name="T74" fmla="*/ 2147483647 w 1359"/>
                <a:gd name="T75" fmla="*/ 2147483647 h 2336"/>
                <a:gd name="T76" fmla="*/ 2147483647 w 1359"/>
                <a:gd name="T77" fmla="*/ 2147483647 h 2336"/>
                <a:gd name="T78" fmla="*/ 2147483647 w 1359"/>
                <a:gd name="T79" fmla="*/ 2147483647 h 2336"/>
                <a:gd name="T80" fmla="*/ 2147483647 w 1359"/>
                <a:gd name="T81" fmla="*/ 2147483647 h 2336"/>
                <a:gd name="T82" fmla="*/ 2147483647 w 1359"/>
                <a:gd name="T83" fmla="*/ 2147483647 h 2336"/>
                <a:gd name="T84" fmla="*/ 2147483647 w 1359"/>
                <a:gd name="T85" fmla="*/ 2147483647 h 2336"/>
                <a:gd name="T86" fmla="*/ 2147483647 w 1359"/>
                <a:gd name="T87" fmla="*/ 2147483647 h 2336"/>
                <a:gd name="T88" fmla="*/ 2147483647 w 1359"/>
                <a:gd name="T89" fmla="*/ 2147483647 h 2336"/>
                <a:gd name="T90" fmla="*/ 2147483647 w 1359"/>
                <a:gd name="T91" fmla="*/ 2147483647 h 2336"/>
                <a:gd name="T92" fmla="*/ 2147483647 w 1359"/>
                <a:gd name="T93" fmla="*/ 2147483647 h 2336"/>
                <a:gd name="T94" fmla="*/ 2147483647 w 1359"/>
                <a:gd name="T95" fmla="*/ 2147483647 h 2336"/>
                <a:gd name="T96" fmla="*/ 2147483647 w 1359"/>
                <a:gd name="T97" fmla="*/ 0 h 2336"/>
                <a:gd name="T98" fmla="*/ 2147483647 w 1359"/>
                <a:gd name="T99" fmla="*/ 0 h 2336"/>
                <a:gd name="T100" fmla="*/ 2147483647 w 1359"/>
                <a:gd name="T101" fmla="*/ 2147483647 h 23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59"/>
                <a:gd name="T154" fmla="*/ 0 h 2336"/>
                <a:gd name="T155" fmla="*/ 1359 w 1359"/>
                <a:gd name="T156" fmla="*/ 2336 h 23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59" h="2336">
                  <a:moveTo>
                    <a:pt x="747" y="24"/>
                  </a:moveTo>
                  <a:lnTo>
                    <a:pt x="877" y="41"/>
                  </a:lnTo>
                  <a:lnTo>
                    <a:pt x="971" y="106"/>
                  </a:lnTo>
                  <a:lnTo>
                    <a:pt x="1018" y="171"/>
                  </a:lnTo>
                  <a:lnTo>
                    <a:pt x="1047" y="229"/>
                  </a:lnTo>
                  <a:lnTo>
                    <a:pt x="1083" y="329"/>
                  </a:lnTo>
                  <a:lnTo>
                    <a:pt x="1089" y="435"/>
                  </a:lnTo>
                  <a:lnTo>
                    <a:pt x="1106" y="559"/>
                  </a:lnTo>
                  <a:lnTo>
                    <a:pt x="1118" y="665"/>
                  </a:lnTo>
                  <a:lnTo>
                    <a:pt x="1136" y="771"/>
                  </a:lnTo>
                  <a:lnTo>
                    <a:pt x="1124" y="982"/>
                  </a:lnTo>
                  <a:lnTo>
                    <a:pt x="1100" y="1212"/>
                  </a:lnTo>
                  <a:cubicBezTo>
                    <a:pt x="1093" y="1363"/>
                    <a:pt x="1094" y="1298"/>
                    <a:pt x="1094" y="1406"/>
                  </a:cubicBezTo>
                  <a:lnTo>
                    <a:pt x="1159" y="1535"/>
                  </a:lnTo>
                  <a:cubicBezTo>
                    <a:pt x="1188" y="1576"/>
                    <a:pt x="1220" y="1616"/>
                    <a:pt x="1247" y="1659"/>
                  </a:cubicBezTo>
                  <a:cubicBezTo>
                    <a:pt x="1257" y="1675"/>
                    <a:pt x="1262" y="1695"/>
                    <a:pt x="1271" y="1712"/>
                  </a:cubicBezTo>
                  <a:cubicBezTo>
                    <a:pt x="1274" y="1718"/>
                    <a:pt x="1283" y="1730"/>
                    <a:pt x="1283" y="1730"/>
                  </a:cubicBezTo>
                  <a:cubicBezTo>
                    <a:pt x="1315" y="1785"/>
                    <a:pt x="1341" y="1815"/>
                    <a:pt x="1341" y="1877"/>
                  </a:cubicBezTo>
                  <a:lnTo>
                    <a:pt x="1359" y="2018"/>
                  </a:lnTo>
                  <a:lnTo>
                    <a:pt x="1318" y="2118"/>
                  </a:lnTo>
                  <a:cubicBezTo>
                    <a:pt x="1298" y="2146"/>
                    <a:pt x="1283" y="2170"/>
                    <a:pt x="1259" y="2194"/>
                  </a:cubicBezTo>
                  <a:cubicBezTo>
                    <a:pt x="1221" y="2232"/>
                    <a:pt x="1238" y="2203"/>
                    <a:pt x="1224" y="2230"/>
                  </a:cubicBezTo>
                  <a:cubicBezTo>
                    <a:pt x="1191" y="2251"/>
                    <a:pt x="1158" y="2273"/>
                    <a:pt x="1124" y="2294"/>
                  </a:cubicBezTo>
                  <a:cubicBezTo>
                    <a:pt x="1119" y="2297"/>
                    <a:pt x="1076" y="2324"/>
                    <a:pt x="1065" y="2324"/>
                  </a:cubicBezTo>
                  <a:lnTo>
                    <a:pt x="930" y="2336"/>
                  </a:lnTo>
                  <a:lnTo>
                    <a:pt x="700" y="2294"/>
                  </a:lnTo>
                  <a:lnTo>
                    <a:pt x="571" y="2236"/>
                  </a:lnTo>
                  <a:lnTo>
                    <a:pt x="483" y="2153"/>
                  </a:lnTo>
                  <a:cubicBezTo>
                    <a:pt x="459" y="2112"/>
                    <a:pt x="433" y="2072"/>
                    <a:pt x="412" y="2030"/>
                  </a:cubicBezTo>
                  <a:cubicBezTo>
                    <a:pt x="400" y="2006"/>
                    <a:pt x="394" y="1953"/>
                    <a:pt x="394" y="1953"/>
                  </a:cubicBezTo>
                  <a:lnTo>
                    <a:pt x="353" y="1794"/>
                  </a:lnTo>
                  <a:lnTo>
                    <a:pt x="300" y="1688"/>
                  </a:lnTo>
                  <a:lnTo>
                    <a:pt x="212" y="1618"/>
                  </a:lnTo>
                  <a:lnTo>
                    <a:pt x="130" y="1559"/>
                  </a:lnTo>
                  <a:lnTo>
                    <a:pt x="71" y="1488"/>
                  </a:lnTo>
                  <a:lnTo>
                    <a:pt x="0" y="1230"/>
                  </a:lnTo>
                  <a:lnTo>
                    <a:pt x="6" y="1147"/>
                  </a:lnTo>
                  <a:lnTo>
                    <a:pt x="65" y="953"/>
                  </a:lnTo>
                  <a:lnTo>
                    <a:pt x="94" y="924"/>
                  </a:lnTo>
                  <a:cubicBezTo>
                    <a:pt x="127" y="882"/>
                    <a:pt x="155" y="841"/>
                    <a:pt x="194" y="806"/>
                  </a:cubicBezTo>
                  <a:cubicBezTo>
                    <a:pt x="212" y="790"/>
                    <a:pt x="242" y="776"/>
                    <a:pt x="253" y="753"/>
                  </a:cubicBezTo>
                  <a:lnTo>
                    <a:pt x="330" y="647"/>
                  </a:lnTo>
                  <a:lnTo>
                    <a:pt x="365" y="524"/>
                  </a:lnTo>
                  <a:cubicBezTo>
                    <a:pt x="370" y="489"/>
                    <a:pt x="377" y="459"/>
                    <a:pt x="377" y="424"/>
                  </a:cubicBezTo>
                  <a:lnTo>
                    <a:pt x="341" y="247"/>
                  </a:lnTo>
                  <a:lnTo>
                    <a:pt x="283" y="171"/>
                  </a:lnTo>
                  <a:lnTo>
                    <a:pt x="300" y="112"/>
                  </a:lnTo>
                  <a:lnTo>
                    <a:pt x="424" y="24"/>
                  </a:lnTo>
                  <a:cubicBezTo>
                    <a:pt x="467" y="19"/>
                    <a:pt x="504" y="0"/>
                    <a:pt x="547" y="0"/>
                  </a:cubicBezTo>
                  <a:cubicBezTo>
                    <a:pt x="580" y="0"/>
                    <a:pt x="614" y="0"/>
                    <a:pt x="647" y="0"/>
                  </a:cubicBezTo>
                  <a:lnTo>
                    <a:pt x="747" y="24"/>
                  </a:lnTo>
                  <a:close/>
                </a:path>
              </a:pathLst>
            </a:custGeom>
            <a:solidFill>
              <a:schemeClr val="bg2">
                <a:alpha val="50195"/>
              </a:schemeClr>
            </a:solidFill>
            <a:ln w="12700">
              <a:solidFill>
                <a:srgbClr val="000000"/>
              </a:solidFill>
              <a:round/>
              <a:headEnd/>
              <a:tailEnd/>
            </a:ln>
          </p:spPr>
          <p:txBody>
            <a:bodyPr wrap="none" anchor="ctr"/>
            <a:lstStyle/>
            <a:p>
              <a:endParaRPr lang="es-ES"/>
            </a:p>
          </p:txBody>
        </p:sp>
        <p:sp>
          <p:nvSpPr>
            <p:cNvPr id="48" name="Figura a mano libera 82"/>
            <p:cNvSpPr>
              <a:spLocks/>
            </p:cNvSpPr>
            <p:nvPr/>
          </p:nvSpPr>
          <p:spPr bwMode="auto">
            <a:xfrm>
              <a:off x="6170789" y="3302000"/>
              <a:ext cx="1542344" cy="1016000"/>
            </a:xfrm>
            <a:custGeom>
              <a:avLst/>
              <a:gdLst/>
              <a:ahLst/>
              <a:cxnLst/>
              <a:rect l="0" t="0" r="r" b="b"/>
              <a:pathLst>
                <a:path w="1542344" h="1016000">
                  <a:moveTo>
                    <a:pt x="1411" y="372533"/>
                  </a:moveTo>
                  <a:cubicBezTo>
                    <a:pt x="2822" y="358422"/>
                    <a:pt x="18829" y="368058"/>
                    <a:pt x="26811" y="364067"/>
                  </a:cubicBezTo>
                  <a:cubicBezTo>
                    <a:pt x="35913" y="359516"/>
                    <a:pt x="43376" y="352182"/>
                    <a:pt x="52211" y="347133"/>
                  </a:cubicBezTo>
                  <a:cubicBezTo>
                    <a:pt x="63169" y="340871"/>
                    <a:pt x="74789" y="335844"/>
                    <a:pt x="86078" y="330200"/>
                  </a:cubicBezTo>
                  <a:cubicBezTo>
                    <a:pt x="113952" y="302326"/>
                    <a:pt x="121770" y="291187"/>
                    <a:pt x="162278" y="270933"/>
                  </a:cubicBezTo>
                  <a:cubicBezTo>
                    <a:pt x="173567" y="265289"/>
                    <a:pt x="185643" y="261001"/>
                    <a:pt x="196144" y="254000"/>
                  </a:cubicBezTo>
                  <a:cubicBezTo>
                    <a:pt x="241435" y="223807"/>
                    <a:pt x="175993" y="246339"/>
                    <a:pt x="246944" y="228600"/>
                  </a:cubicBezTo>
                  <a:cubicBezTo>
                    <a:pt x="267997" y="214565"/>
                    <a:pt x="281661" y="203939"/>
                    <a:pt x="306211" y="194733"/>
                  </a:cubicBezTo>
                  <a:cubicBezTo>
                    <a:pt x="317106" y="190647"/>
                    <a:pt x="329039" y="189947"/>
                    <a:pt x="340078" y="186267"/>
                  </a:cubicBezTo>
                  <a:cubicBezTo>
                    <a:pt x="474434" y="141482"/>
                    <a:pt x="314478" y="193880"/>
                    <a:pt x="407811" y="152400"/>
                  </a:cubicBezTo>
                  <a:cubicBezTo>
                    <a:pt x="424122" y="145151"/>
                    <a:pt x="441295" y="139796"/>
                    <a:pt x="458611" y="135467"/>
                  </a:cubicBezTo>
                  <a:cubicBezTo>
                    <a:pt x="482100" y="129595"/>
                    <a:pt x="511166" y="121757"/>
                    <a:pt x="534811" y="118533"/>
                  </a:cubicBezTo>
                  <a:cubicBezTo>
                    <a:pt x="582677" y="112006"/>
                    <a:pt x="630766" y="107244"/>
                    <a:pt x="678744" y="101600"/>
                  </a:cubicBezTo>
                  <a:cubicBezTo>
                    <a:pt x="799490" y="61352"/>
                    <a:pt x="673825" y="101797"/>
                    <a:pt x="763411" y="76200"/>
                  </a:cubicBezTo>
                  <a:cubicBezTo>
                    <a:pt x="771992" y="73748"/>
                    <a:pt x="780060" y="69483"/>
                    <a:pt x="788811" y="67733"/>
                  </a:cubicBezTo>
                  <a:cubicBezTo>
                    <a:pt x="808380" y="63819"/>
                    <a:pt x="828444" y="62837"/>
                    <a:pt x="848078" y="59267"/>
                  </a:cubicBezTo>
                  <a:cubicBezTo>
                    <a:pt x="859526" y="57185"/>
                    <a:pt x="870388" y="52160"/>
                    <a:pt x="881944" y="50800"/>
                  </a:cubicBezTo>
                  <a:cubicBezTo>
                    <a:pt x="918489" y="46500"/>
                    <a:pt x="955322" y="45155"/>
                    <a:pt x="992011" y="42333"/>
                  </a:cubicBezTo>
                  <a:cubicBezTo>
                    <a:pt x="1061464" y="19184"/>
                    <a:pt x="951819" y="53758"/>
                    <a:pt x="1093611" y="25400"/>
                  </a:cubicBezTo>
                  <a:cubicBezTo>
                    <a:pt x="1111114" y="21899"/>
                    <a:pt x="1127095" y="12796"/>
                    <a:pt x="1144411" y="8467"/>
                  </a:cubicBezTo>
                  <a:lnTo>
                    <a:pt x="1178278" y="0"/>
                  </a:lnTo>
                  <a:cubicBezTo>
                    <a:pt x="1195211" y="2822"/>
                    <a:pt x="1212516" y="3950"/>
                    <a:pt x="1229078" y="8467"/>
                  </a:cubicBezTo>
                  <a:cubicBezTo>
                    <a:pt x="1243740" y="12466"/>
                    <a:pt x="1257181" y="20064"/>
                    <a:pt x="1271411" y="25400"/>
                  </a:cubicBezTo>
                  <a:cubicBezTo>
                    <a:pt x="1279767" y="28534"/>
                    <a:pt x="1288455" y="30733"/>
                    <a:pt x="1296811" y="33867"/>
                  </a:cubicBezTo>
                  <a:cubicBezTo>
                    <a:pt x="1311041" y="39203"/>
                    <a:pt x="1324914" y="45464"/>
                    <a:pt x="1339144" y="50800"/>
                  </a:cubicBezTo>
                  <a:cubicBezTo>
                    <a:pt x="1347500" y="53934"/>
                    <a:pt x="1356562" y="55276"/>
                    <a:pt x="1364544" y="59267"/>
                  </a:cubicBezTo>
                  <a:cubicBezTo>
                    <a:pt x="1399286" y="76638"/>
                    <a:pt x="1380630" y="72135"/>
                    <a:pt x="1406878" y="93133"/>
                  </a:cubicBezTo>
                  <a:cubicBezTo>
                    <a:pt x="1414824" y="99490"/>
                    <a:pt x="1423811" y="104422"/>
                    <a:pt x="1432278" y="110067"/>
                  </a:cubicBezTo>
                  <a:cubicBezTo>
                    <a:pt x="1443567" y="127000"/>
                    <a:pt x="1459708" y="141560"/>
                    <a:pt x="1466144" y="160867"/>
                  </a:cubicBezTo>
                  <a:cubicBezTo>
                    <a:pt x="1471789" y="177800"/>
                    <a:pt x="1473177" y="196815"/>
                    <a:pt x="1483078" y="211667"/>
                  </a:cubicBezTo>
                  <a:cubicBezTo>
                    <a:pt x="1488722" y="220134"/>
                    <a:pt x="1495460" y="227966"/>
                    <a:pt x="1500011" y="237067"/>
                  </a:cubicBezTo>
                  <a:cubicBezTo>
                    <a:pt x="1505253" y="247552"/>
                    <a:pt x="1515316" y="287648"/>
                    <a:pt x="1516944" y="296333"/>
                  </a:cubicBezTo>
                  <a:cubicBezTo>
                    <a:pt x="1523271" y="330079"/>
                    <a:pt x="1528234" y="364066"/>
                    <a:pt x="1533878" y="397933"/>
                  </a:cubicBezTo>
                  <a:lnTo>
                    <a:pt x="1542344" y="448733"/>
                  </a:lnTo>
                  <a:cubicBezTo>
                    <a:pt x="1539522" y="491066"/>
                    <a:pt x="1539878" y="533732"/>
                    <a:pt x="1533878" y="575733"/>
                  </a:cubicBezTo>
                  <a:cubicBezTo>
                    <a:pt x="1531354" y="593403"/>
                    <a:pt x="1522588" y="609600"/>
                    <a:pt x="1516944" y="626533"/>
                  </a:cubicBezTo>
                  <a:lnTo>
                    <a:pt x="1483078" y="728133"/>
                  </a:lnTo>
                  <a:lnTo>
                    <a:pt x="1466144" y="778933"/>
                  </a:lnTo>
                  <a:cubicBezTo>
                    <a:pt x="1463322" y="787400"/>
                    <a:pt x="1463989" y="798022"/>
                    <a:pt x="1457678" y="804333"/>
                  </a:cubicBezTo>
                  <a:cubicBezTo>
                    <a:pt x="1452033" y="809978"/>
                    <a:pt x="1447130" y="816477"/>
                    <a:pt x="1440744" y="821267"/>
                  </a:cubicBezTo>
                  <a:cubicBezTo>
                    <a:pt x="1424463" y="833478"/>
                    <a:pt x="1404334" y="840742"/>
                    <a:pt x="1389944" y="855133"/>
                  </a:cubicBezTo>
                  <a:cubicBezTo>
                    <a:pt x="1366701" y="878378"/>
                    <a:pt x="1380584" y="869543"/>
                    <a:pt x="1347611" y="880533"/>
                  </a:cubicBezTo>
                  <a:cubicBezTo>
                    <a:pt x="1306735" y="921412"/>
                    <a:pt x="1358669" y="871688"/>
                    <a:pt x="1305278" y="914400"/>
                  </a:cubicBezTo>
                  <a:cubicBezTo>
                    <a:pt x="1299045" y="919387"/>
                    <a:pt x="1295189" y="927226"/>
                    <a:pt x="1288344" y="931333"/>
                  </a:cubicBezTo>
                  <a:cubicBezTo>
                    <a:pt x="1280691" y="935925"/>
                    <a:pt x="1270926" y="935809"/>
                    <a:pt x="1262944" y="939800"/>
                  </a:cubicBezTo>
                  <a:cubicBezTo>
                    <a:pt x="1253843" y="944351"/>
                    <a:pt x="1245490" y="950376"/>
                    <a:pt x="1237544" y="956733"/>
                  </a:cubicBezTo>
                  <a:cubicBezTo>
                    <a:pt x="1231311" y="961720"/>
                    <a:pt x="1227751" y="970097"/>
                    <a:pt x="1220611" y="973667"/>
                  </a:cubicBezTo>
                  <a:cubicBezTo>
                    <a:pt x="1204646" y="981650"/>
                    <a:pt x="1184663" y="980699"/>
                    <a:pt x="1169811" y="990600"/>
                  </a:cubicBezTo>
                  <a:cubicBezTo>
                    <a:pt x="1161344" y="996244"/>
                    <a:pt x="1154228" y="1004856"/>
                    <a:pt x="1144411" y="1007533"/>
                  </a:cubicBezTo>
                  <a:cubicBezTo>
                    <a:pt x="1122459" y="1013520"/>
                    <a:pt x="1099256" y="1013178"/>
                    <a:pt x="1076678" y="1016000"/>
                  </a:cubicBezTo>
                  <a:cubicBezTo>
                    <a:pt x="1006122" y="1013178"/>
                    <a:pt x="935467" y="1012230"/>
                    <a:pt x="865011" y="1007533"/>
                  </a:cubicBezTo>
                  <a:cubicBezTo>
                    <a:pt x="828453" y="1005096"/>
                    <a:pt x="827321" y="998793"/>
                    <a:pt x="797278" y="990600"/>
                  </a:cubicBezTo>
                  <a:cubicBezTo>
                    <a:pt x="774825" y="984477"/>
                    <a:pt x="752122" y="979311"/>
                    <a:pt x="729544" y="973667"/>
                  </a:cubicBezTo>
                  <a:cubicBezTo>
                    <a:pt x="718255" y="970845"/>
                    <a:pt x="706717" y="968880"/>
                    <a:pt x="695678" y="965200"/>
                  </a:cubicBezTo>
                  <a:lnTo>
                    <a:pt x="619478" y="939800"/>
                  </a:lnTo>
                  <a:cubicBezTo>
                    <a:pt x="611011" y="936978"/>
                    <a:pt x="601504" y="936283"/>
                    <a:pt x="594078" y="931333"/>
                  </a:cubicBezTo>
                  <a:cubicBezTo>
                    <a:pt x="585611" y="925689"/>
                    <a:pt x="577977" y="918533"/>
                    <a:pt x="568678" y="914400"/>
                  </a:cubicBezTo>
                  <a:cubicBezTo>
                    <a:pt x="552367" y="907151"/>
                    <a:pt x="534811" y="903111"/>
                    <a:pt x="517878" y="897467"/>
                  </a:cubicBezTo>
                  <a:lnTo>
                    <a:pt x="492478" y="889000"/>
                  </a:lnTo>
                  <a:cubicBezTo>
                    <a:pt x="436815" y="833341"/>
                    <a:pt x="541493" y="932964"/>
                    <a:pt x="424744" y="855133"/>
                  </a:cubicBezTo>
                  <a:cubicBezTo>
                    <a:pt x="403690" y="841097"/>
                    <a:pt x="390030" y="830474"/>
                    <a:pt x="365478" y="821267"/>
                  </a:cubicBezTo>
                  <a:cubicBezTo>
                    <a:pt x="354582" y="817181"/>
                    <a:pt x="342900" y="815622"/>
                    <a:pt x="331611" y="812800"/>
                  </a:cubicBezTo>
                  <a:cubicBezTo>
                    <a:pt x="323918" y="801261"/>
                    <a:pt x="311151" y="778511"/>
                    <a:pt x="297744" y="770467"/>
                  </a:cubicBezTo>
                  <a:cubicBezTo>
                    <a:pt x="235158" y="732916"/>
                    <a:pt x="311162" y="796442"/>
                    <a:pt x="246944" y="745067"/>
                  </a:cubicBezTo>
                  <a:cubicBezTo>
                    <a:pt x="240711" y="740080"/>
                    <a:pt x="236397" y="732923"/>
                    <a:pt x="230011" y="728133"/>
                  </a:cubicBezTo>
                  <a:cubicBezTo>
                    <a:pt x="213730" y="715922"/>
                    <a:pt x="193601" y="708657"/>
                    <a:pt x="179211" y="694267"/>
                  </a:cubicBezTo>
                  <a:cubicBezTo>
                    <a:pt x="167922" y="682978"/>
                    <a:pt x="158628" y="669256"/>
                    <a:pt x="145344" y="660400"/>
                  </a:cubicBezTo>
                  <a:cubicBezTo>
                    <a:pt x="113302" y="639039"/>
                    <a:pt x="127139" y="650662"/>
                    <a:pt x="103011" y="626533"/>
                  </a:cubicBezTo>
                  <a:cubicBezTo>
                    <a:pt x="82878" y="566135"/>
                    <a:pt x="111427" y="639158"/>
                    <a:pt x="69144" y="575733"/>
                  </a:cubicBezTo>
                  <a:cubicBezTo>
                    <a:pt x="25185" y="509793"/>
                    <a:pt x="96478" y="586131"/>
                    <a:pt x="43744" y="533400"/>
                  </a:cubicBezTo>
                  <a:cubicBezTo>
                    <a:pt x="40922" y="522111"/>
                    <a:pt x="38622" y="510679"/>
                    <a:pt x="35278" y="499533"/>
                  </a:cubicBezTo>
                  <a:cubicBezTo>
                    <a:pt x="30149" y="482436"/>
                    <a:pt x="18344" y="448733"/>
                    <a:pt x="18344" y="448733"/>
                  </a:cubicBezTo>
                  <a:cubicBezTo>
                    <a:pt x="27252" y="368566"/>
                    <a:pt x="0" y="386644"/>
                    <a:pt x="1411" y="372533"/>
                  </a:cubicBezTo>
                  <a:close/>
                </a:path>
              </a:pathLst>
            </a:custGeom>
            <a:solidFill>
              <a:schemeClr val="bg2">
                <a:alpha val="50195"/>
              </a:schemeClr>
            </a:solidFill>
            <a:ln w="12700">
              <a:solidFill>
                <a:srgbClr val="000000"/>
              </a:solidFill>
              <a:round/>
              <a:headEnd/>
              <a:tailEnd/>
            </a:ln>
          </p:spPr>
          <p:txBody>
            <a:bodyPr wrap="none" anchor="ctr"/>
            <a:lstStyle/>
            <a:p>
              <a:endParaRPr lang="es-ES"/>
            </a:p>
          </p:txBody>
        </p:sp>
      </p:grpSp>
      <p:sp>
        <p:nvSpPr>
          <p:cNvPr id="53" name="AutoShape 6"/>
          <p:cNvSpPr>
            <a:spLocks noChangeArrowheads="1"/>
          </p:cNvSpPr>
          <p:nvPr/>
        </p:nvSpPr>
        <p:spPr bwMode="auto">
          <a:xfrm>
            <a:off x="698500" y="4168775"/>
            <a:ext cx="139700" cy="141288"/>
          </a:xfrm>
          <a:prstGeom prst="star4">
            <a:avLst>
              <a:gd name="adj" fmla="val 34616"/>
            </a:avLst>
          </a:prstGeom>
          <a:solidFill>
            <a:srgbClr val="FF6600"/>
          </a:solidFill>
          <a:ln w="12700">
            <a:solidFill>
              <a:schemeClr val="accent6"/>
            </a:solidFill>
            <a:miter lim="800000"/>
            <a:headEnd/>
            <a:tailEnd/>
          </a:ln>
        </p:spPr>
        <p:txBody>
          <a:bodyPr wrap="none" anchor="ctr"/>
          <a:lstStyle>
            <a:lvl1pPr defTabSz="457200" eaLnBrk="0" hangingPunct="0">
              <a:defRPr>
                <a:solidFill>
                  <a:schemeClr val="tx1"/>
                </a:solidFill>
                <a:latin typeface="Arial" pitchFamily="34" charset="0"/>
                <a:ea typeface="ＭＳ Ｐゴシック" pitchFamily="34" charset="-128"/>
              </a:defRPr>
            </a:lvl1pPr>
            <a:lvl2pPr marL="742950" indent="-285750" defTabSz="457200" eaLnBrk="0" hangingPunct="0">
              <a:defRPr>
                <a:solidFill>
                  <a:schemeClr val="tx1"/>
                </a:solidFill>
                <a:latin typeface="Arial" pitchFamily="34" charset="0"/>
                <a:ea typeface="ＭＳ Ｐゴシック" pitchFamily="34" charset="-128"/>
              </a:defRPr>
            </a:lvl2pPr>
            <a:lvl3pPr marL="1143000" indent="-228600" defTabSz="457200" eaLnBrk="0" hangingPunct="0">
              <a:defRPr>
                <a:solidFill>
                  <a:schemeClr val="tx1"/>
                </a:solidFill>
                <a:latin typeface="Arial" pitchFamily="34" charset="0"/>
                <a:ea typeface="ＭＳ Ｐゴシック" pitchFamily="34" charset="-128"/>
              </a:defRPr>
            </a:lvl3pPr>
            <a:lvl4pPr marL="1600200" indent="-228600" defTabSz="457200" eaLnBrk="0" hangingPunct="0">
              <a:defRPr>
                <a:solidFill>
                  <a:schemeClr val="tx1"/>
                </a:solidFill>
                <a:latin typeface="Arial" pitchFamily="34" charset="0"/>
                <a:ea typeface="ＭＳ Ｐゴシック" pitchFamily="34" charset="-128"/>
              </a:defRPr>
            </a:lvl4pPr>
            <a:lvl5pPr marL="2057400" indent="-228600" defTabSz="4572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endParaRPr lang="es-ES" altLang="es-ES"/>
          </a:p>
        </p:txBody>
      </p:sp>
    </p:spTree>
    <p:extLst>
      <p:ext uri="{BB962C8B-B14F-4D97-AF65-F5344CB8AC3E}">
        <p14:creationId xmlns:p14="http://schemas.microsoft.com/office/powerpoint/2010/main" val="30902203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grpId="0" nodeType="afterEffect">
                                  <p:stCondLst>
                                    <p:cond delay="500"/>
                                  </p:stCondLst>
                                  <p:childTnLst>
                                    <p:set>
                                      <p:cBhvr>
                                        <p:cTn id="19" dur="1" fill="hold">
                                          <p:stCondLst>
                                            <p:cond delay="0"/>
                                          </p:stCondLst>
                                        </p:cTn>
                                        <p:tgtEl>
                                          <p:spTgt spid="7"/>
                                        </p:tgtEl>
                                        <p:attrNameLst>
                                          <p:attrName>style.visibility</p:attrName>
                                        </p:attrNameLst>
                                      </p:cBhvr>
                                      <p:to>
                                        <p:strVal val="visible"/>
                                      </p:to>
                                    </p:set>
                                  </p:childTnLst>
                                </p:cTn>
                              </p:par>
                            </p:childTnLst>
                          </p:cTn>
                        </p:par>
                        <p:par>
                          <p:cTn id="20" fill="hold">
                            <p:stCondLst>
                              <p:cond delay="500"/>
                            </p:stCondLst>
                            <p:childTnLst>
                              <p:par>
                                <p:cTn id="21" presetID="1" presetClass="entr" presetSubtype="0" fill="hold" grpId="0" nodeType="afterEffect">
                                  <p:stCondLst>
                                    <p:cond delay="500"/>
                                  </p:stCondLst>
                                  <p:childTnLst>
                                    <p:set>
                                      <p:cBhvr>
                                        <p:cTn id="22" dur="1" fill="hold">
                                          <p:stCondLst>
                                            <p:cond delay="0"/>
                                          </p:stCondLst>
                                        </p:cTn>
                                        <p:tgtEl>
                                          <p:spTgt spid="40"/>
                                        </p:tgtEl>
                                        <p:attrNameLst>
                                          <p:attrName>style.visibility</p:attrName>
                                        </p:attrNameLst>
                                      </p:cBhvr>
                                      <p:to>
                                        <p:strVal val="visible"/>
                                      </p:to>
                                    </p:set>
                                  </p:childTnLst>
                                </p:cTn>
                              </p:par>
                            </p:childTnLst>
                          </p:cTn>
                        </p:par>
                        <p:par>
                          <p:cTn id="23" fill="hold">
                            <p:stCondLst>
                              <p:cond delay="1000"/>
                            </p:stCondLst>
                            <p:childTnLst>
                              <p:par>
                                <p:cTn id="24" presetID="1" presetClass="entr" presetSubtype="0" fill="hold" grpId="0" nodeType="afterEffect">
                                  <p:stCondLst>
                                    <p:cond delay="500"/>
                                  </p:stCondLst>
                                  <p:childTnLst>
                                    <p:set>
                                      <p:cBhvr>
                                        <p:cTn id="25" dur="1" fill="hold">
                                          <p:stCondLst>
                                            <p:cond delay="0"/>
                                          </p:stCondLst>
                                        </p:cTn>
                                        <p:tgtEl>
                                          <p:spTgt spid="9"/>
                                        </p:tgtEl>
                                        <p:attrNameLst>
                                          <p:attrName>style.visibility</p:attrName>
                                        </p:attrNameLst>
                                      </p:cBhvr>
                                      <p:to>
                                        <p:strVal val="visible"/>
                                      </p:to>
                                    </p:set>
                                  </p:childTnLst>
                                </p:cTn>
                              </p:par>
                            </p:childTnLst>
                          </p:cTn>
                        </p:par>
                        <p:par>
                          <p:cTn id="26" fill="hold">
                            <p:stCondLst>
                              <p:cond delay="1500"/>
                            </p:stCondLst>
                            <p:childTnLst>
                              <p:par>
                                <p:cTn id="27" presetID="1" presetClass="entr" presetSubtype="0" fill="hold" grpId="0" nodeType="afterEffect">
                                  <p:stCondLst>
                                    <p:cond delay="500"/>
                                  </p:stCondLst>
                                  <p:childTnLst>
                                    <p:set>
                                      <p:cBhvr>
                                        <p:cTn id="28" dur="1" fill="hold">
                                          <p:stCondLst>
                                            <p:cond delay="0"/>
                                          </p:stCondLst>
                                        </p:cTn>
                                        <p:tgtEl>
                                          <p:spTgt spid="12"/>
                                        </p:tgtEl>
                                        <p:attrNameLst>
                                          <p:attrName>style.visibility</p:attrName>
                                        </p:attrNameLst>
                                      </p:cBhvr>
                                      <p:to>
                                        <p:strVal val="visible"/>
                                      </p:to>
                                    </p:set>
                                  </p:childTnLst>
                                </p:cTn>
                              </p:par>
                            </p:childTnLst>
                          </p:cTn>
                        </p:par>
                        <p:par>
                          <p:cTn id="29" fill="hold">
                            <p:stCondLst>
                              <p:cond delay="2000"/>
                            </p:stCondLst>
                            <p:childTnLst>
                              <p:par>
                                <p:cTn id="30" presetID="1" presetClass="entr" presetSubtype="0" fill="hold" grpId="0" nodeType="afterEffect">
                                  <p:stCondLst>
                                    <p:cond delay="500"/>
                                  </p:stCondLst>
                                  <p:childTnLst>
                                    <p:set>
                                      <p:cBhvr>
                                        <p:cTn id="31" dur="1" fill="hold">
                                          <p:stCondLst>
                                            <p:cond delay="0"/>
                                          </p:stCondLst>
                                        </p:cTn>
                                        <p:tgtEl>
                                          <p:spTgt spid="15"/>
                                        </p:tgtEl>
                                        <p:attrNameLst>
                                          <p:attrName>style.visibility</p:attrName>
                                        </p:attrNameLst>
                                      </p:cBhvr>
                                      <p:to>
                                        <p:strVal val="visible"/>
                                      </p:to>
                                    </p:set>
                                  </p:childTnLst>
                                </p:cTn>
                              </p:par>
                            </p:childTnLst>
                          </p:cTn>
                        </p:par>
                        <p:par>
                          <p:cTn id="32" fill="hold">
                            <p:stCondLst>
                              <p:cond delay="2500"/>
                            </p:stCondLst>
                            <p:childTnLst>
                              <p:par>
                                <p:cTn id="33" presetID="1" presetClass="entr" presetSubtype="0" fill="hold" grpId="0" nodeType="afterEffect">
                                  <p:stCondLst>
                                    <p:cond delay="500"/>
                                  </p:stCondLst>
                                  <p:childTnLst>
                                    <p:set>
                                      <p:cBhvr>
                                        <p:cTn id="34" dur="1" fill="hold">
                                          <p:stCondLst>
                                            <p:cond delay="0"/>
                                          </p:stCondLst>
                                        </p:cTn>
                                        <p:tgtEl>
                                          <p:spTgt spid="11"/>
                                        </p:tgtEl>
                                        <p:attrNameLst>
                                          <p:attrName>style.visibility</p:attrName>
                                        </p:attrNameLst>
                                      </p:cBhvr>
                                      <p:to>
                                        <p:strVal val="visible"/>
                                      </p:to>
                                    </p:set>
                                  </p:childTnLst>
                                </p:cTn>
                              </p:par>
                            </p:childTnLst>
                          </p:cTn>
                        </p:par>
                        <p:par>
                          <p:cTn id="35" fill="hold">
                            <p:stCondLst>
                              <p:cond delay="3000"/>
                            </p:stCondLst>
                            <p:childTnLst>
                              <p:par>
                                <p:cTn id="36" presetID="1" presetClass="entr" presetSubtype="0" fill="hold" grpId="0" nodeType="afterEffect">
                                  <p:stCondLst>
                                    <p:cond delay="500"/>
                                  </p:stCondLst>
                                  <p:childTnLst>
                                    <p:set>
                                      <p:cBhvr>
                                        <p:cTn id="37" dur="1" fill="hold">
                                          <p:stCondLst>
                                            <p:cond delay="0"/>
                                          </p:stCondLst>
                                        </p:cTn>
                                        <p:tgtEl>
                                          <p:spTgt spid="14"/>
                                        </p:tgtEl>
                                        <p:attrNameLst>
                                          <p:attrName>style.visibility</p:attrName>
                                        </p:attrNameLst>
                                      </p:cBhvr>
                                      <p:to>
                                        <p:strVal val="visible"/>
                                      </p:to>
                                    </p:set>
                                  </p:childTnLst>
                                </p:cTn>
                              </p:par>
                            </p:childTnLst>
                          </p:cTn>
                        </p:par>
                        <p:par>
                          <p:cTn id="38" fill="hold">
                            <p:stCondLst>
                              <p:cond delay="3500"/>
                            </p:stCondLst>
                            <p:childTnLst>
                              <p:par>
                                <p:cTn id="39" presetID="1" presetClass="entr" presetSubtype="0" fill="hold" grpId="0" nodeType="afterEffect">
                                  <p:stCondLst>
                                    <p:cond delay="500"/>
                                  </p:stCondLst>
                                  <p:childTnLst>
                                    <p:set>
                                      <p:cBhvr>
                                        <p:cTn id="40" dur="1" fill="hold">
                                          <p:stCondLst>
                                            <p:cond delay="0"/>
                                          </p:stCondLst>
                                        </p:cTn>
                                        <p:tgtEl>
                                          <p:spTgt spid="41"/>
                                        </p:tgtEl>
                                        <p:attrNameLst>
                                          <p:attrName>style.visibility</p:attrName>
                                        </p:attrNameLst>
                                      </p:cBhvr>
                                      <p:to>
                                        <p:strVal val="visible"/>
                                      </p:to>
                                    </p:set>
                                  </p:childTnLst>
                                </p:cTn>
                              </p:par>
                            </p:childTnLst>
                          </p:cTn>
                        </p:par>
                        <p:par>
                          <p:cTn id="41" fill="hold">
                            <p:stCondLst>
                              <p:cond delay="4000"/>
                            </p:stCondLst>
                            <p:childTnLst>
                              <p:par>
                                <p:cTn id="42" presetID="1" presetClass="entr" presetSubtype="0" fill="hold" grpId="0" nodeType="afterEffect">
                                  <p:stCondLst>
                                    <p:cond delay="500"/>
                                  </p:stCondLst>
                                  <p:childTnLst>
                                    <p:set>
                                      <p:cBhvr>
                                        <p:cTn id="43" dur="1" fill="hold">
                                          <p:stCondLst>
                                            <p:cond delay="0"/>
                                          </p:stCondLst>
                                        </p:cTn>
                                        <p:tgtEl>
                                          <p:spTgt spid="13"/>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28"/>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33"/>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40" grpId="0" animBg="1"/>
      <p:bldP spid="41" grpId="0" animBg="1"/>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144463"/>
            <a:ext cx="6191250" cy="696912"/>
          </a:xfrm>
        </p:spPr>
        <p:txBody>
          <a:bodyPr/>
          <a:lstStyle/>
          <a:p>
            <a:pPr>
              <a:defRPr/>
            </a:pPr>
            <a:r>
              <a:rPr lang="es-ES_tradnl" dirty="0" err="1" smtClean="0"/>
              <a:t>e.g</a:t>
            </a:r>
            <a:r>
              <a:rPr lang="es-ES_tradnl" dirty="0" smtClean="0"/>
              <a:t>. </a:t>
            </a:r>
            <a:r>
              <a:rPr lang="es-ES_tradnl" dirty="0" err="1" smtClean="0"/>
              <a:t>Seasonal</a:t>
            </a:r>
            <a:r>
              <a:rPr lang="es-ES_tradnl" dirty="0" smtClean="0"/>
              <a:t> </a:t>
            </a:r>
            <a:r>
              <a:rPr lang="es-ES_tradnl" dirty="0" err="1" smtClean="0"/>
              <a:t>wind</a:t>
            </a:r>
            <a:r>
              <a:rPr lang="es-ES_tradnl" dirty="0" smtClean="0"/>
              <a:t> </a:t>
            </a:r>
            <a:r>
              <a:rPr lang="es-ES_tradnl" dirty="0" err="1" smtClean="0"/>
              <a:t>speed</a:t>
            </a:r>
            <a:r>
              <a:rPr lang="es-ES_tradnl" dirty="0" smtClean="0"/>
              <a:t> </a:t>
            </a:r>
            <a:r>
              <a:rPr lang="es-ES_tradnl" dirty="0" err="1" smtClean="0"/>
              <a:t>predictions</a:t>
            </a:r>
            <a:endParaRPr lang="es-ES" dirty="0"/>
          </a:p>
        </p:txBody>
      </p:sp>
      <p:pic>
        <p:nvPicPr>
          <p:cNvPr id="13" name="image04.png"/>
          <p:cNvPicPr/>
          <p:nvPr/>
        </p:nvPicPr>
        <p:blipFill>
          <a:blip r:embed="rId3" cstate="print">
            <a:extLst>
              <a:ext uri="{28A0092B-C50C-407E-A947-70E740481C1C}">
                <a14:useLocalDpi xmlns:a14="http://schemas.microsoft.com/office/drawing/2010/main" val="0"/>
              </a:ext>
            </a:extLst>
          </a:blip>
          <a:stretch>
            <a:fillRect/>
          </a:stretch>
        </p:blipFill>
        <p:spPr>
          <a:xfrm>
            <a:off x="4640906" y="917674"/>
            <a:ext cx="4251574" cy="6000448"/>
          </a:xfrm>
          <a:prstGeom prst="rect">
            <a:avLst/>
          </a:prstGeom>
          <a:ln/>
        </p:spPr>
      </p:pic>
      <p:pic>
        <p:nvPicPr>
          <p:cNvPr id="19" name="18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59632" y="1133698"/>
            <a:ext cx="3084858" cy="1346251"/>
          </a:xfrm>
          <a:prstGeom prst="rect">
            <a:avLst/>
          </a:prstGeom>
        </p:spPr>
      </p:pic>
      <p:sp>
        <p:nvSpPr>
          <p:cNvPr id="20" name="19 Rectángulo"/>
          <p:cNvSpPr/>
          <p:nvPr/>
        </p:nvSpPr>
        <p:spPr>
          <a:xfrm>
            <a:off x="179512" y="2875386"/>
            <a:ext cx="4017479" cy="3785652"/>
          </a:xfrm>
          <a:prstGeom prst="rect">
            <a:avLst/>
          </a:prstGeom>
        </p:spPr>
        <p:txBody>
          <a:bodyPr wrap="square">
            <a:spAutoFit/>
          </a:bodyPr>
          <a:lstStyle/>
          <a:p>
            <a:pPr marL="342900" indent="-342900" fontAlgn="auto">
              <a:spcBef>
                <a:spcPts val="0"/>
              </a:spcBef>
              <a:spcAft>
                <a:spcPts val="0"/>
              </a:spcAft>
              <a:buFont typeface="Wingdings" panose="05000000000000000000" pitchFamily="2" charset="2"/>
              <a:buChar char="§"/>
            </a:pPr>
            <a:r>
              <a:rPr lang="en-US" sz="2000" dirty="0">
                <a:solidFill>
                  <a:schemeClr val="tx2"/>
                </a:solidFill>
                <a:ea typeface="+mn-ea"/>
                <a:cs typeface="Arial" panose="020B0604020202020204" pitchFamily="34" charset="0"/>
              </a:rPr>
              <a:t>Data from </a:t>
            </a:r>
            <a:r>
              <a:rPr lang="en-US" sz="2000" b="1" dirty="0">
                <a:solidFill>
                  <a:schemeClr val="tx2"/>
                </a:solidFill>
                <a:ea typeface="+mn-ea"/>
                <a:cs typeface="Arial" panose="020B0604020202020204" pitchFamily="34" charset="0"/>
              </a:rPr>
              <a:t>ECMWF</a:t>
            </a:r>
            <a:r>
              <a:rPr lang="en-US" sz="2000" dirty="0">
                <a:solidFill>
                  <a:schemeClr val="tx2"/>
                </a:solidFill>
                <a:ea typeface="+mn-ea"/>
                <a:cs typeface="Arial" panose="020B0604020202020204" pitchFamily="34" charset="0"/>
              </a:rPr>
              <a:t> (European Centre for Medium-Range Weather Forecasts</a:t>
            </a:r>
            <a:r>
              <a:rPr lang="en-US" sz="2000" dirty="0" smtClean="0">
                <a:solidFill>
                  <a:schemeClr val="tx2"/>
                </a:solidFill>
                <a:ea typeface="+mn-ea"/>
                <a:cs typeface="Arial" panose="020B0604020202020204" pitchFamily="34" charset="0"/>
              </a:rPr>
              <a:t>)</a:t>
            </a:r>
          </a:p>
          <a:p>
            <a:pPr marL="342900" indent="-342900" fontAlgn="auto">
              <a:spcBef>
                <a:spcPts val="0"/>
              </a:spcBef>
              <a:spcAft>
                <a:spcPts val="0"/>
              </a:spcAft>
              <a:buFont typeface="Wingdings" panose="05000000000000000000" pitchFamily="2" charset="2"/>
              <a:buChar char="§"/>
            </a:pPr>
            <a:endParaRPr lang="en-US" sz="2000" dirty="0">
              <a:solidFill>
                <a:schemeClr val="tx2"/>
              </a:solidFill>
              <a:ea typeface="+mn-ea"/>
              <a:cs typeface="Arial" panose="020B0604020202020204" pitchFamily="34" charset="0"/>
            </a:endParaRPr>
          </a:p>
          <a:p>
            <a:pPr marL="342900" indent="-342900" fontAlgn="auto">
              <a:spcBef>
                <a:spcPts val="0"/>
              </a:spcBef>
              <a:spcAft>
                <a:spcPts val="0"/>
              </a:spcAft>
              <a:buFont typeface="Wingdings" panose="05000000000000000000" pitchFamily="2" charset="2"/>
              <a:buChar char="§"/>
            </a:pPr>
            <a:r>
              <a:rPr lang="en-US" sz="2000" dirty="0" smtClean="0">
                <a:solidFill>
                  <a:schemeClr val="tx2"/>
                </a:solidFill>
                <a:ea typeface="+mn-ea"/>
                <a:cs typeface="Arial" panose="020B0604020202020204" pitchFamily="34" charset="0"/>
              </a:rPr>
              <a:t>We </a:t>
            </a:r>
            <a:r>
              <a:rPr lang="en-US" sz="2000" dirty="0" smtClean="0">
                <a:solidFill>
                  <a:schemeClr val="tx2"/>
                </a:solidFill>
                <a:ea typeface="+mn-ea"/>
                <a:cs typeface="Arial" panose="020B0604020202020204" pitchFamily="34" charset="0"/>
              </a:rPr>
              <a:t>assess </a:t>
            </a:r>
            <a:r>
              <a:rPr lang="en-US" sz="2000" dirty="0">
                <a:solidFill>
                  <a:schemeClr val="tx2"/>
                </a:solidFill>
                <a:ea typeface="+mn-ea"/>
                <a:cs typeface="Arial" panose="020B0604020202020204" pitchFamily="34" charset="0"/>
              </a:rPr>
              <a:t>the global </a:t>
            </a:r>
            <a:r>
              <a:rPr lang="en-US" sz="2000" dirty="0" err="1" smtClean="0">
                <a:solidFill>
                  <a:schemeClr val="tx2"/>
                </a:solidFill>
                <a:ea typeface="+mn-ea"/>
                <a:cs typeface="Arial" panose="020B0604020202020204" pitchFamily="34" charset="0"/>
              </a:rPr>
              <a:t>behaviour</a:t>
            </a:r>
            <a:r>
              <a:rPr lang="en-US" sz="2000" dirty="0" smtClean="0">
                <a:solidFill>
                  <a:schemeClr val="tx2"/>
                </a:solidFill>
                <a:ea typeface="+mn-ea"/>
                <a:cs typeface="Arial" panose="020B0604020202020204" pitchFamily="34" charset="0"/>
              </a:rPr>
              <a:t> </a:t>
            </a:r>
            <a:r>
              <a:rPr lang="en-US" sz="2000" dirty="0">
                <a:solidFill>
                  <a:schemeClr val="tx2"/>
                </a:solidFill>
                <a:ea typeface="+mn-ea"/>
                <a:cs typeface="Arial" panose="020B0604020202020204" pitchFamily="34" charset="0"/>
              </a:rPr>
              <a:t>providing </a:t>
            </a:r>
            <a:r>
              <a:rPr lang="en-US" sz="2000" dirty="0" smtClean="0">
                <a:solidFill>
                  <a:schemeClr val="tx2"/>
                </a:solidFill>
                <a:ea typeface="+mn-ea"/>
                <a:cs typeface="Arial" panose="020B0604020202020204" pitchFamily="34" charset="0"/>
              </a:rPr>
              <a:t> </a:t>
            </a:r>
            <a:r>
              <a:rPr lang="en-US" sz="2000" b="1" dirty="0">
                <a:solidFill>
                  <a:schemeClr val="tx2"/>
                </a:solidFill>
                <a:ea typeface="+mn-ea"/>
                <a:cs typeface="Arial" panose="020B0604020202020204" pitchFamily="34" charset="0"/>
              </a:rPr>
              <a:t>probabilistic predictions</a:t>
            </a:r>
          </a:p>
          <a:p>
            <a:pPr marL="342900" indent="-342900" fontAlgn="auto">
              <a:spcBef>
                <a:spcPts val="0"/>
              </a:spcBef>
              <a:spcAft>
                <a:spcPts val="0"/>
              </a:spcAft>
              <a:buFont typeface="Wingdings" panose="05000000000000000000" pitchFamily="2" charset="2"/>
              <a:buChar char="§"/>
            </a:pPr>
            <a:endParaRPr lang="en-US" sz="2000" dirty="0">
              <a:solidFill>
                <a:schemeClr val="tx2"/>
              </a:solidFill>
              <a:ea typeface="+mn-ea"/>
              <a:cs typeface="Arial" panose="020B0604020202020204" pitchFamily="34" charset="0"/>
            </a:endParaRPr>
          </a:p>
          <a:p>
            <a:pPr marL="342900" indent="-342900" fontAlgn="auto">
              <a:spcBef>
                <a:spcPts val="0"/>
              </a:spcBef>
              <a:spcAft>
                <a:spcPts val="0"/>
              </a:spcAft>
              <a:buFont typeface="Wingdings" panose="05000000000000000000" pitchFamily="2" charset="2"/>
              <a:buChar char="§"/>
            </a:pPr>
            <a:r>
              <a:rPr lang="en-US" sz="2000" dirty="0">
                <a:solidFill>
                  <a:schemeClr val="tx2"/>
                </a:solidFill>
                <a:ea typeface="+mn-ea"/>
                <a:cs typeface="Arial" panose="020B0604020202020204" pitchFamily="34" charset="0"/>
              </a:rPr>
              <a:t>Aggregated output in </a:t>
            </a:r>
            <a:r>
              <a:rPr lang="en-US" sz="2000" b="1" dirty="0" err="1">
                <a:solidFill>
                  <a:schemeClr val="tx2"/>
                </a:solidFill>
                <a:ea typeface="+mn-ea"/>
                <a:cs typeface="Arial" panose="020B0604020202020204" pitchFamily="34" charset="0"/>
              </a:rPr>
              <a:t>terciles</a:t>
            </a:r>
            <a:r>
              <a:rPr lang="en-US" sz="2000" dirty="0">
                <a:solidFill>
                  <a:schemeClr val="tx2"/>
                </a:solidFill>
                <a:ea typeface="+mn-ea"/>
                <a:cs typeface="Arial" panose="020B0604020202020204" pitchFamily="34" charset="0"/>
              </a:rPr>
              <a:t>:</a:t>
            </a:r>
          </a:p>
          <a:p>
            <a:pPr marL="1257300" lvl="2" indent="-342900" fontAlgn="auto">
              <a:spcBef>
                <a:spcPts val="0"/>
              </a:spcBef>
              <a:spcAft>
                <a:spcPts val="0"/>
              </a:spcAft>
              <a:buFont typeface="Wingdings" panose="05000000000000000000" pitchFamily="2" charset="2"/>
              <a:buChar char="§"/>
            </a:pPr>
            <a:r>
              <a:rPr lang="en-US" sz="2000" dirty="0">
                <a:solidFill>
                  <a:schemeClr val="tx2"/>
                </a:solidFill>
                <a:ea typeface="+mn-ea"/>
                <a:cs typeface="Arial" panose="020B0604020202020204" pitchFamily="34" charset="0"/>
              </a:rPr>
              <a:t>Above normal</a:t>
            </a:r>
          </a:p>
          <a:p>
            <a:pPr marL="1257300" lvl="2" indent="-342900" fontAlgn="auto">
              <a:spcBef>
                <a:spcPts val="0"/>
              </a:spcBef>
              <a:spcAft>
                <a:spcPts val="0"/>
              </a:spcAft>
              <a:buFont typeface="Wingdings" panose="05000000000000000000" pitchFamily="2" charset="2"/>
              <a:buChar char="§"/>
            </a:pPr>
            <a:r>
              <a:rPr lang="en-US" sz="2000" dirty="0">
                <a:solidFill>
                  <a:schemeClr val="tx2"/>
                </a:solidFill>
                <a:ea typeface="+mn-ea"/>
                <a:cs typeface="Arial" panose="020B0604020202020204" pitchFamily="34" charset="0"/>
              </a:rPr>
              <a:t>Normal</a:t>
            </a:r>
          </a:p>
          <a:p>
            <a:pPr marL="1257300" lvl="2" indent="-342900" fontAlgn="auto">
              <a:spcBef>
                <a:spcPts val="0"/>
              </a:spcBef>
              <a:spcAft>
                <a:spcPts val="0"/>
              </a:spcAft>
              <a:buFont typeface="Wingdings" panose="05000000000000000000" pitchFamily="2" charset="2"/>
              <a:buChar char="§"/>
            </a:pPr>
            <a:r>
              <a:rPr lang="en-US" sz="2000" dirty="0">
                <a:solidFill>
                  <a:schemeClr val="tx2"/>
                </a:solidFill>
                <a:ea typeface="+mn-ea"/>
                <a:cs typeface="Arial" panose="020B0604020202020204" pitchFamily="34" charset="0"/>
              </a:rPr>
              <a:t>Below normal</a:t>
            </a:r>
          </a:p>
        </p:txBody>
      </p:sp>
      <p:pic>
        <p:nvPicPr>
          <p:cNvPr id="22" name="Picture 3" descr="D:\Dropbox\BSC ES SERVICES COMM\150513 Talk Energy Sector\icon_wind.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1101868"/>
            <a:ext cx="1322387"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89239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13 Grupo"/>
          <p:cNvGrpSpPr/>
          <p:nvPr/>
        </p:nvGrpSpPr>
        <p:grpSpPr>
          <a:xfrm>
            <a:off x="3851920" y="2941424"/>
            <a:ext cx="5179144" cy="3987032"/>
            <a:chOff x="1475656" y="1637754"/>
            <a:chExt cx="5179144" cy="3987032"/>
          </a:xfrm>
        </p:grpSpPr>
        <p:pic>
          <p:nvPicPr>
            <p:cNvPr id="18"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r="29490"/>
            <a:stretch/>
          </p:blipFill>
          <p:spPr bwMode="auto">
            <a:xfrm>
              <a:off x="1475656" y="1637754"/>
              <a:ext cx="5179144" cy="3987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93622" t="933" r="568" b="31155"/>
            <a:stretch/>
          </p:blipFill>
          <p:spPr bwMode="auto">
            <a:xfrm>
              <a:off x="6012160" y="1709761"/>
              <a:ext cx="602000" cy="381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2985" t="2675" r="94030" b="94650"/>
            <a:stretch/>
          </p:blipFill>
          <p:spPr bwMode="auto">
            <a:xfrm>
              <a:off x="1510808" y="1668234"/>
              <a:ext cx="612920" cy="149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3" descr="C:\Users\ijimenez\Dropbox\BSC ES SERVICES COMM\Graphic Resources\RESILIENCE UKKO\UKKO_logo_white-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10808" y="1643168"/>
              <a:ext cx="540912" cy="260305"/>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24 Título"/>
          <p:cNvSpPr>
            <a:spLocks noGrp="1"/>
          </p:cNvSpPr>
          <p:nvPr>
            <p:ph type="title"/>
          </p:nvPr>
        </p:nvSpPr>
        <p:spPr>
          <a:xfrm>
            <a:off x="396875" y="144463"/>
            <a:ext cx="6191250" cy="696912"/>
          </a:xfrm>
        </p:spPr>
        <p:txBody>
          <a:bodyPr/>
          <a:lstStyle/>
          <a:p>
            <a:pPr>
              <a:defRPr/>
            </a:pPr>
            <a:r>
              <a:rPr lang="es-ES_tradnl" dirty="0" err="1" smtClean="0"/>
              <a:t>e.g</a:t>
            </a:r>
            <a:r>
              <a:rPr lang="es-ES_tradnl" dirty="0" smtClean="0"/>
              <a:t>. </a:t>
            </a:r>
            <a:r>
              <a:rPr lang="es-ES_tradnl" dirty="0" err="1" smtClean="0"/>
              <a:t>Seasonal</a:t>
            </a:r>
            <a:r>
              <a:rPr lang="es-ES_tradnl" dirty="0" smtClean="0"/>
              <a:t> </a:t>
            </a:r>
            <a:r>
              <a:rPr lang="es-ES_tradnl" dirty="0" err="1" smtClean="0"/>
              <a:t>wind</a:t>
            </a:r>
            <a:r>
              <a:rPr lang="es-ES_tradnl" dirty="0" smtClean="0"/>
              <a:t> </a:t>
            </a:r>
            <a:r>
              <a:rPr lang="es-ES_tradnl" dirty="0" err="1" smtClean="0"/>
              <a:t>speed</a:t>
            </a:r>
            <a:r>
              <a:rPr lang="es-ES_tradnl" dirty="0" smtClean="0"/>
              <a:t> </a:t>
            </a:r>
            <a:r>
              <a:rPr lang="es-ES_tradnl" dirty="0" err="1" smtClean="0"/>
              <a:t>predictions</a:t>
            </a:r>
            <a:endParaRPr lang="es-ES" dirty="0"/>
          </a:p>
        </p:txBody>
      </p:sp>
      <p:pic>
        <p:nvPicPr>
          <p:cNvPr id="8" name="image04.png"/>
          <p:cNvPicPr/>
          <p:nvPr/>
        </p:nvPicPr>
        <p:blipFill rotWithShape="1">
          <a:blip r:embed="rId6" cstate="print">
            <a:extLst>
              <a:ext uri="{28A0092B-C50C-407E-A947-70E740481C1C}">
                <a14:useLocalDpi xmlns:a14="http://schemas.microsoft.com/office/drawing/2010/main" val="0"/>
              </a:ext>
            </a:extLst>
          </a:blip>
          <a:srcRect t="37941" b="31412"/>
          <a:stretch/>
        </p:blipFill>
        <p:spPr>
          <a:xfrm>
            <a:off x="251520" y="917674"/>
            <a:ext cx="7658012" cy="3312368"/>
          </a:xfrm>
          <a:prstGeom prst="rect">
            <a:avLst/>
          </a:prstGeom>
          <a:ln>
            <a:noFill/>
          </a:ln>
          <a:effectLst>
            <a:outerShdw blurRad="292100" dist="139700" dir="2700000" algn="tl" rotWithShape="0">
              <a:srgbClr val="333333">
                <a:alpha val="65000"/>
              </a:srgbClr>
            </a:outerShdw>
          </a:effectLst>
        </p:spPr>
      </p:pic>
      <p:sp>
        <p:nvSpPr>
          <p:cNvPr id="3" name="2 Rectángulo"/>
          <p:cNvSpPr/>
          <p:nvPr/>
        </p:nvSpPr>
        <p:spPr>
          <a:xfrm>
            <a:off x="179511" y="5515540"/>
            <a:ext cx="3456385" cy="923330"/>
          </a:xfrm>
          <a:prstGeom prst="rect">
            <a:avLst/>
          </a:prstGeom>
        </p:spPr>
        <p:txBody>
          <a:bodyPr wrap="square">
            <a:spAutoFit/>
          </a:bodyPr>
          <a:lstStyle/>
          <a:p>
            <a:pPr fontAlgn="auto">
              <a:spcBef>
                <a:spcPts val="0"/>
              </a:spcBef>
              <a:spcAft>
                <a:spcPts val="0"/>
              </a:spcAft>
            </a:pPr>
            <a:endParaRPr lang="en-US" dirty="0" smtClean="0">
              <a:solidFill>
                <a:schemeClr val="tx2"/>
              </a:solidFill>
              <a:cs typeface="Arial" panose="020B0604020202020204" pitchFamily="34" charset="0"/>
            </a:endParaRPr>
          </a:p>
          <a:p>
            <a:pPr algn="ctr" fontAlgn="auto">
              <a:spcBef>
                <a:spcPts val="0"/>
              </a:spcBef>
              <a:spcAft>
                <a:spcPts val="0"/>
              </a:spcAft>
            </a:pPr>
            <a:r>
              <a:rPr lang="en-US" dirty="0" smtClean="0">
                <a:solidFill>
                  <a:schemeClr val="tx2"/>
                </a:solidFill>
                <a:cs typeface="Arial" panose="020B0604020202020204" pitchFamily="34" charset="0"/>
              </a:rPr>
              <a:t>On-line </a:t>
            </a:r>
            <a:r>
              <a:rPr lang="en-US" dirty="0" err="1" smtClean="0">
                <a:solidFill>
                  <a:schemeClr val="tx2"/>
                </a:solidFill>
                <a:cs typeface="Arial" panose="020B0604020202020204" pitchFamily="34" charset="0"/>
              </a:rPr>
              <a:t>visualisation</a:t>
            </a:r>
            <a:r>
              <a:rPr lang="en-US" dirty="0" smtClean="0">
                <a:solidFill>
                  <a:schemeClr val="tx2"/>
                </a:solidFill>
                <a:cs typeface="Arial" panose="020B0604020202020204" pitchFamily="34" charset="0"/>
              </a:rPr>
              <a:t> tool for  the RESILIENCE prototype</a:t>
            </a:r>
            <a:endParaRPr lang="en-US" dirty="0">
              <a:solidFill>
                <a:schemeClr val="tx2"/>
              </a:solidFill>
              <a:cs typeface="Arial" panose="020B0604020202020204" pitchFamily="34" charset="0"/>
            </a:endParaRPr>
          </a:p>
        </p:txBody>
      </p:sp>
      <p:pic>
        <p:nvPicPr>
          <p:cNvPr id="11" name="Picture 3" descr="C:\Users\ijimenez\Dropbox\BSC ES SERVICES COMM\Graphic Resources\RESILIENCE UKKO\UKKO_logo_white-0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5000" y="4659114"/>
            <a:ext cx="1944216" cy="935622"/>
          </a:xfrm>
          <a:prstGeom prst="rect">
            <a:avLst/>
          </a:prstGeom>
          <a:noFill/>
          <a:extLst>
            <a:ext uri="{909E8E84-426E-40DD-AFC4-6F175D3DCCD1}">
              <a14:hiddenFill xmlns:a14="http://schemas.microsoft.com/office/drawing/2010/main">
                <a:solidFill>
                  <a:srgbClr val="FFFFFF"/>
                </a:solidFill>
              </a14:hiddenFill>
            </a:ext>
          </a:extLst>
        </p:spPr>
      </p:pic>
      <p:sp>
        <p:nvSpPr>
          <p:cNvPr id="4" name="3 Flecha derecha"/>
          <p:cNvSpPr/>
          <p:nvPr/>
        </p:nvSpPr>
        <p:spPr>
          <a:xfrm rot="3350865">
            <a:off x="3745710" y="3914123"/>
            <a:ext cx="1368152" cy="720080"/>
          </a:xfrm>
          <a:prstGeom prst="rightArrow">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2" name="Picture 1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08782" y="4923346"/>
            <a:ext cx="1639017" cy="31480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39568100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3191" y="144432"/>
            <a:ext cx="6885073" cy="696944"/>
          </a:xfrm>
        </p:spPr>
        <p:txBody>
          <a:bodyPr/>
          <a:lstStyle/>
          <a:p>
            <a:r>
              <a:rPr lang="es-ES_tradnl" dirty="0" err="1" smtClean="0"/>
              <a:t>e.g</a:t>
            </a:r>
            <a:r>
              <a:rPr lang="es-ES_tradnl" dirty="0" smtClean="0"/>
              <a:t>. </a:t>
            </a:r>
            <a:r>
              <a:rPr lang="es-ES_tradnl" dirty="0" err="1" smtClean="0"/>
              <a:t>Climate</a:t>
            </a:r>
            <a:r>
              <a:rPr lang="es-ES_tradnl" dirty="0" smtClean="0"/>
              <a:t> drivers of </a:t>
            </a:r>
            <a:r>
              <a:rPr lang="es-ES_tradnl" dirty="0" err="1" smtClean="0"/>
              <a:t>seasonal</a:t>
            </a:r>
            <a:r>
              <a:rPr lang="es-ES_tradnl" dirty="0" smtClean="0"/>
              <a:t> </a:t>
            </a:r>
            <a:r>
              <a:rPr lang="es-ES_tradnl" dirty="0" err="1" smtClean="0"/>
              <a:t>variability</a:t>
            </a:r>
            <a:endParaRPr lang="es-ES" dirty="0"/>
          </a:p>
        </p:txBody>
      </p:sp>
      <p:pic>
        <p:nvPicPr>
          <p:cNvPr id="3075" name="Picture 3" descr="C:\Users\ijimenez\Dropbox\ES SERVICES BSC\EUPORIAS_D42.2\figurasReport\Mapas viento-CF respecto NAO-ONI\3x\04._DJF__Wind_difference_(ONI)_1981-2014.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37090"/>
          <a:stretch/>
        </p:blipFill>
        <p:spPr bwMode="auto">
          <a:xfrm>
            <a:off x="275837" y="917884"/>
            <a:ext cx="4224155" cy="421195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ijimenez\Dropbox\ES SERVICES BSC\EUPORIAS_D42.2\figurasReport\Mapas viento-CF respecto NAO-ONI\3x\04._DJF__Wind_difference_(NAO)_1981-2014.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37086"/>
          <a:stretch/>
        </p:blipFill>
        <p:spPr bwMode="auto">
          <a:xfrm>
            <a:off x="4811891" y="917884"/>
            <a:ext cx="4224605" cy="42126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ijimenez\Dropbox\ES SERVICES BSC\EUPORIAS_D42.2\figurasReport\Mapas viento-CF respecto NAO-ONI\3x\04._DJF__Wind_difference_(ONI)_1981-2014.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91836"/>
          <a:stretch/>
        </p:blipFill>
        <p:spPr bwMode="auto">
          <a:xfrm>
            <a:off x="2993018" y="6534298"/>
            <a:ext cx="3339280" cy="385575"/>
          </a:xfrm>
          <a:prstGeom prst="rect">
            <a:avLst/>
          </a:prstGeom>
          <a:noFill/>
          <a:extLst>
            <a:ext uri="{909E8E84-426E-40DD-AFC4-6F175D3DCCD1}">
              <a14:hiddenFill xmlns:a14="http://schemas.microsoft.com/office/drawing/2010/main">
                <a:solidFill>
                  <a:srgbClr val="FFFFFF"/>
                </a:solidFill>
              </a14:hiddenFill>
            </a:ext>
          </a:extLst>
        </p:spPr>
      </p:pic>
      <p:sp>
        <p:nvSpPr>
          <p:cNvPr id="5" name="4 Rectángulo"/>
          <p:cNvSpPr/>
          <p:nvPr/>
        </p:nvSpPr>
        <p:spPr>
          <a:xfrm rot="16200000">
            <a:off x="-172964" y="2089933"/>
            <a:ext cx="697627" cy="369332"/>
          </a:xfrm>
          <a:prstGeom prst="rect">
            <a:avLst/>
          </a:prstGeom>
        </p:spPr>
        <p:txBody>
          <a:bodyPr wrap="none">
            <a:spAutoFit/>
          </a:bodyPr>
          <a:lstStyle/>
          <a:p>
            <a:r>
              <a:rPr lang="en-US" b="1" dirty="0" smtClean="0">
                <a:solidFill>
                  <a:schemeClr val="tx2"/>
                </a:solidFill>
                <a:cs typeface="Arial" panose="020B0604020202020204" pitchFamily="34" charset="0"/>
              </a:rPr>
              <a:t>Niño</a:t>
            </a:r>
            <a:endParaRPr lang="es-ES" b="1" dirty="0"/>
          </a:p>
        </p:txBody>
      </p:sp>
      <p:sp>
        <p:nvSpPr>
          <p:cNvPr id="6" name="5 Rectángulo"/>
          <p:cNvSpPr/>
          <p:nvPr/>
        </p:nvSpPr>
        <p:spPr>
          <a:xfrm rot="16200000">
            <a:off x="-166552" y="3955729"/>
            <a:ext cx="684803" cy="369332"/>
          </a:xfrm>
          <a:prstGeom prst="rect">
            <a:avLst/>
          </a:prstGeom>
        </p:spPr>
        <p:txBody>
          <a:bodyPr wrap="none">
            <a:spAutoFit/>
          </a:bodyPr>
          <a:lstStyle/>
          <a:p>
            <a:r>
              <a:rPr lang="en-US" b="1" dirty="0" smtClean="0">
                <a:solidFill>
                  <a:schemeClr val="tx2"/>
                </a:solidFill>
                <a:cs typeface="Arial" panose="020B0604020202020204" pitchFamily="34" charset="0"/>
              </a:rPr>
              <a:t>Niña</a:t>
            </a:r>
            <a:endParaRPr lang="es-ES" b="1" dirty="0"/>
          </a:p>
        </p:txBody>
      </p:sp>
      <p:sp>
        <p:nvSpPr>
          <p:cNvPr id="12" name="11 Rectángulo"/>
          <p:cNvSpPr/>
          <p:nvPr/>
        </p:nvSpPr>
        <p:spPr>
          <a:xfrm rot="16200000">
            <a:off x="4299174" y="2054568"/>
            <a:ext cx="896399" cy="369332"/>
          </a:xfrm>
          <a:prstGeom prst="rect">
            <a:avLst/>
          </a:prstGeom>
        </p:spPr>
        <p:txBody>
          <a:bodyPr wrap="none">
            <a:spAutoFit/>
          </a:bodyPr>
          <a:lstStyle/>
          <a:p>
            <a:r>
              <a:rPr lang="en-US" b="1" dirty="0" smtClean="0">
                <a:solidFill>
                  <a:schemeClr val="tx2"/>
                </a:solidFill>
                <a:cs typeface="Arial" panose="020B0604020202020204" pitchFamily="34" charset="0"/>
              </a:rPr>
              <a:t>NAO +</a:t>
            </a:r>
            <a:endParaRPr lang="es-ES" b="1" dirty="0"/>
          </a:p>
        </p:txBody>
      </p:sp>
      <p:sp>
        <p:nvSpPr>
          <p:cNvPr id="13" name="12 Rectángulo"/>
          <p:cNvSpPr/>
          <p:nvPr/>
        </p:nvSpPr>
        <p:spPr>
          <a:xfrm rot="16200000">
            <a:off x="4328028" y="3920364"/>
            <a:ext cx="838691" cy="369332"/>
          </a:xfrm>
          <a:prstGeom prst="rect">
            <a:avLst/>
          </a:prstGeom>
        </p:spPr>
        <p:txBody>
          <a:bodyPr wrap="none">
            <a:spAutoFit/>
          </a:bodyPr>
          <a:lstStyle/>
          <a:p>
            <a:r>
              <a:rPr lang="en-US" b="1" dirty="0" smtClean="0">
                <a:solidFill>
                  <a:schemeClr val="tx2"/>
                </a:solidFill>
                <a:cs typeface="Arial" panose="020B0604020202020204" pitchFamily="34" charset="0"/>
              </a:rPr>
              <a:t>NAO -</a:t>
            </a:r>
            <a:endParaRPr lang="es-ES" b="1" dirty="0"/>
          </a:p>
        </p:txBody>
      </p:sp>
    </p:spTree>
    <p:extLst>
      <p:ext uri="{BB962C8B-B14F-4D97-AF65-F5344CB8AC3E}">
        <p14:creationId xmlns:p14="http://schemas.microsoft.com/office/powerpoint/2010/main" val="32315932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3191" y="144432"/>
            <a:ext cx="6885073" cy="696944"/>
          </a:xfrm>
        </p:spPr>
        <p:txBody>
          <a:bodyPr/>
          <a:lstStyle/>
          <a:p>
            <a:r>
              <a:rPr lang="es-ES_tradnl" dirty="0" err="1" smtClean="0"/>
              <a:t>Skill</a:t>
            </a:r>
            <a:r>
              <a:rPr lang="es-ES_tradnl" dirty="0" smtClean="0"/>
              <a:t> </a:t>
            </a:r>
            <a:r>
              <a:rPr lang="es-ES_tradnl" dirty="0" err="1" smtClean="0"/>
              <a:t>map</a:t>
            </a:r>
            <a:r>
              <a:rPr lang="es-ES_tradnl" dirty="0" smtClean="0"/>
              <a:t> </a:t>
            </a:r>
            <a:r>
              <a:rPr lang="es-ES_tradnl" dirty="0" err="1" smtClean="0"/>
              <a:t>for</a:t>
            </a:r>
            <a:r>
              <a:rPr lang="es-ES_tradnl" dirty="0" smtClean="0"/>
              <a:t> sub-</a:t>
            </a:r>
            <a:r>
              <a:rPr lang="es-ES_tradnl" dirty="0" err="1" smtClean="0"/>
              <a:t>seasonal</a:t>
            </a:r>
            <a:endParaRPr lang="es-ES" dirty="0"/>
          </a:p>
        </p:txBody>
      </p:sp>
      <p:pic>
        <p:nvPicPr>
          <p:cNvPr id="5122" name="Picture 2" descr="C:\Users\ijimenez\Desktop\Corr_Jan_Feb_Forecast_time_12-18_sfcWin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6276" y="989682"/>
            <a:ext cx="8997724" cy="5248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42114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3191" y="144432"/>
            <a:ext cx="6885073" cy="696944"/>
          </a:xfrm>
        </p:spPr>
        <p:txBody>
          <a:bodyPr/>
          <a:lstStyle/>
          <a:p>
            <a:r>
              <a:rPr lang="es-ES_tradnl" dirty="0" err="1" smtClean="0"/>
              <a:t>Summer</a:t>
            </a:r>
            <a:r>
              <a:rPr lang="es-ES_tradnl" dirty="0" smtClean="0"/>
              <a:t> 2015 </a:t>
            </a:r>
            <a:r>
              <a:rPr lang="es-ES_tradnl" dirty="0" err="1" smtClean="0"/>
              <a:t>prediction</a:t>
            </a:r>
            <a:r>
              <a:rPr lang="es-ES_tradnl" dirty="0" smtClean="0"/>
              <a:t> </a:t>
            </a:r>
            <a:r>
              <a:rPr lang="es-ES_tradnl" dirty="0" err="1" smtClean="0"/>
              <a:t>with</a:t>
            </a:r>
            <a:r>
              <a:rPr lang="es-ES_tradnl" dirty="0" smtClean="0"/>
              <a:t> </a:t>
            </a:r>
            <a:r>
              <a:rPr lang="es-ES_tradnl" dirty="0" err="1" smtClean="0"/>
              <a:t>verification</a:t>
            </a:r>
            <a:endParaRPr lang="es-ES" dirty="0"/>
          </a:p>
        </p:txBody>
      </p:sp>
      <p:pic>
        <p:nvPicPr>
          <p:cNvPr id="4" name="Shape 145"/>
          <p:cNvPicPr preferRelativeResize="0"/>
          <p:nvPr/>
        </p:nvPicPr>
        <p:blipFill rotWithShape="1">
          <a:blip r:embed="rId2">
            <a:alphaModFix/>
          </a:blip>
          <a:srcRect b="2028"/>
          <a:stretch/>
        </p:blipFill>
        <p:spPr>
          <a:xfrm>
            <a:off x="899592" y="989682"/>
            <a:ext cx="7668344" cy="5634638"/>
          </a:xfrm>
          <a:prstGeom prst="rect">
            <a:avLst/>
          </a:prstGeom>
          <a:noFill/>
          <a:ln>
            <a:noFill/>
          </a:ln>
        </p:spPr>
      </p:pic>
    </p:spTree>
    <p:extLst>
      <p:ext uri="{BB962C8B-B14F-4D97-AF65-F5344CB8AC3E}">
        <p14:creationId xmlns:p14="http://schemas.microsoft.com/office/powerpoint/2010/main" val="9983050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4463"/>
            <a:ext cx="6191250" cy="696912"/>
          </a:xfrm>
        </p:spPr>
        <p:txBody>
          <a:bodyPr/>
          <a:lstStyle/>
          <a:p>
            <a:pPr>
              <a:defRPr/>
            </a:pPr>
            <a:r>
              <a:rPr lang="es-ES_tradnl" dirty="0" err="1" smtClean="0"/>
              <a:t>Climate</a:t>
            </a:r>
            <a:r>
              <a:rPr lang="es-ES_tradnl" dirty="0" smtClean="0"/>
              <a:t> </a:t>
            </a:r>
            <a:r>
              <a:rPr lang="es-ES_tradnl" dirty="0" err="1" smtClean="0"/>
              <a:t>predictions</a:t>
            </a:r>
            <a:r>
              <a:rPr lang="es-ES_tradnl" dirty="0" smtClean="0"/>
              <a:t> </a:t>
            </a:r>
            <a:r>
              <a:rPr lang="es-ES_tradnl" dirty="0" err="1" smtClean="0"/>
              <a:t>for</a:t>
            </a:r>
            <a:r>
              <a:rPr lang="es-ES_tradnl" dirty="0" smtClean="0"/>
              <a:t> </a:t>
            </a:r>
            <a:r>
              <a:rPr lang="es-ES_tradnl" dirty="0" err="1" smtClean="0"/>
              <a:t>wind</a:t>
            </a:r>
            <a:r>
              <a:rPr lang="es-ES_tradnl" dirty="0" smtClean="0"/>
              <a:t> </a:t>
            </a:r>
            <a:r>
              <a:rPr lang="es-ES_tradnl" dirty="0" err="1" smtClean="0"/>
              <a:t>power</a:t>
            </a:r>
            <a:endParaRPr lang="es-ES" dirty="0"/>
          </a:p>
        </p:txBody>
      </p:sp>
      <p:cxnSp>
        <p:nvCxnSpPr>
          <p:cNvPr id="33" name="32 Conector recto"/>
          <p:cNvCxnSpPr/>
          <p:nvPr/>
        </p:nvCxnSpPr>
        <p:spPr>
          <a:xfrm flipV="1">
            <a:off x="3384071" y="896466"/>
            <a:ext cx="0" cy="3517900"/>
          </a:xfrm>
          <a:prstGeom prst="line">
            <a:avLst/>
          </a:prstGeom>
          <a:noFill/>
          <a:ln w="57150" cap="flat" cmpd="sng" algn="ctr">
            <a:solidFill>
              <a:srgbClr val="FFFFFF">
                <a:shade val="95000"/>
                <a:satMod val="105000"/>
              </a:srgbClr>
            </a:solidFill>
            <a:prstDash val="sysDot"/>
          </a:ln>
          <a:effectLst/>
        </p:spPr>
      </p:cxnSp>
      <p:sp>
        <p:nvSpPr>
          <p:cNvPr id="24" name="23 Rectángulo redondeado"/>
          <p:cNvSpPr/>
          <p:nvPr/>
        </p:nvSpPr>
        <p:spPr>
          <a:xfrm>
            <a:off x="315912" y="3437954"/>
            <a:ext cx="8576568" cy="773297"/>
          </a:xfrm>
          <a:prstGeom prst="roundRect">
            <a:avLst/>
          </a:prstGeom>
          <a:solidFill>
            <a:srgbClr val="4F81BD"/>
          </a:solidFill>
          <a:ln>
            <a:solidFill>
              <a:srgbClr val="4F81BD"/>
            </a:solidFill>
          </a:ln>
        </p:spPr>
        <p:txBody>
          <a:bodyPr wrap="non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b="0" i="0" u="none" strike="noStrike" kern="0" cap="none" spc="0" normalizeH="0" baseline="0" noProof="0" dirty="0" smtClean="0">
              <a:ln>
                <a:noFill/>
              </a:ln>
              <a:solidFill>
                <a:srgbClr val="000000"/>
              </a:solidFill>
              <a:effectLst/>
              <a:uLnTx/>
              <a:uFillTx/>
              <a:latin typeface="Arial" charset="0"/>
              <a:ea typeface="ＭＳ Ｐゴシック" charset="0"/>
            </a:endParaRPr>
          </a:p>
        </p:txBody>
      </p:sp>
      <p:sp>
        <p:nvSpPr>
          <p:cNvPr id="25" name="24 Rectángulo redondeado"/>
          <p:cNvSpPr/>
          <p:nvPr/>
        </p:nvSpPr>
        <p:spPr>
          <a:xfrm>
            <a:off x="315912" y="1061690"/>
            <a:ext cx="8576568" cy="773297"/>
          </a:xfrm>
          <a:prstGeom prst="roundRect">
            <a:avLst/>
          </a:prstGeom>
          <a:solidFill>
            <a:srgbClr val="4F81BD"/>
          </a:solidFill>
          <a:ln>
            <a:solidFill>
              <a:srgbClr val="4F81BD"/>
            </a:solidFill>
          </a:ln>
        </p:spPr>
        <p:txBody>
          <a:bodyPr wrap="non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b="0" i="0" u="none" strike="noStrike" kern="0" cap="none" spc="0" normalizeH="0" baseline="0" noProof="0" dirty="0" smtClean="0">
              <a:ln>
                <a:noFill/>
              </a:ln>
              <a:solidFill>
                <a:srgbClr val="000000"/>
              </a:solidFill>
              <a:effectLst/>
              <a:uLnTx/>
              <a:uFillTx/>
              <a:latin typeface="Arial" charset="0"/>
              <a:ea typeface="ＭＳ Ｐゴシック" charset="0"/>
            </a:endParaRPr>
          </a:p>
        </p:txBody>
      </p:sp>
      <p:sp>
        <p:nvSpPr>
          <p:cNvPr id="26" name="Rectángulo 50"/>
          <p:cNvSpPr>
            <a:spLocks noChangeArrowheads="1"/>
          </p:cNvSpPr>
          <p:nvPr/>
        </p:nvSpPr>
        <p:spPr bwMode="auto">
          <a:xfrm>
            <a:off x="1077913" y="1970828"/>
            <a:ext cx="8305622" cy="1338828"/>
          </a:xfrm>
          <a:prstGeom prst="rect">
            <a:avLst/>
          </a:prstGeom>
          <a:noFill/>
          <a:ln>
            <a:noFill/>
          </a:ln>
          <a:extLst/>
        </p:spPr>
        <p:txBody>
          <a:bodyPr wrap="squar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342900" indent="-342900" eaLnBrk="1" fontAlgn="auto" hangingPunct="1">
              <a:lnSpc>
                <a:spcPct val="150000"/>
              </a:lnSpc>
              <a:spcBef>
                <a:spcPts val="0"/>
              </a:spcBef>
              <a:spcAft>
                <a:spcPts val="0"/>
              </a:spcAft>
              <a:buFont typeface="Arial" panose="020B0604020202020204" pitchFamily="34" charset="0"/>
              <a:buChar char="•"/>
            </a:pPr>
            <a:r>
              <a:rPr lang="en-GB" altLang="es-ES" b="1" dirty="0">
                <a:solidFill>
                  <a:prstClr val="black"/>
                </a:solidFill>
                <a:cs typeface="Arial" panose="020B0604020202020204" pitchFamily="34" charset="0"/>
              </a:rPr>
              <a:t>Wind farm planners: </a:t>
            </a:r>
            <a:r>
              <a:rPr lang="en-GB" altLang="es-ES" b="1" dirty="0" smtClean="0">
                <a:solidFill>
                  <a:prstClr val="black"/>
                </a:solidFill>
                <a:cs typeface="Arial" panose="020B0604020202020204" pitchFamily="34" charset="0"/>
              </a:rPr>
              <a:t>	</a:t>
            </a:r>
            <a:r>
              <a:rPr lang="en-GB" altLang="es-ES" dirty="0" smtClean="0">
                <a:solidFill>
                  <a:prstClr val="black">
                    <a:lumMod val="65000"/>
                    <a:lumOff val="35000"/>
                  </a:prstClr>
                </a:solidFill>
                <a:cs typeface="Arial" panose="020B0604020202020204" pitchFamily="34" charset="0"/>
              </a:rPr>
              <a:t>Site </a:t>
            </a:r>
            <a:r>
              <a:rPr lang="en-GB" altLang="es-ES" dirty="0">
                <a:solidFill>
                  <a:prstClr val="black">
                    <a:lumMod val="65000"/>
                    <a:lumOff val="35000"/>
                  </a:prstClr>
                </a:solidFill>
                <a:cs typeface="Arial" panose="020B0604020202020204" pitchFamily="34" charset="0"/>
              </a:rPr>
              <a:t>selection</a:t>
            </a:r>
          </a:p>
          <a:p>
            <a:pPr marL="342900" indent="-342900" eaLnBrk="1" fontAlgn="auto" hangingPunct="1">
              <a:lnSpc>
                <a:spcPct val="150000"/>
              </a:lnSpc>
              <a:spcBef>
                <a:spcPts val="0"/>
              </a:spcBef>
              <a:spcAft>
                <a:spcPts val="0"/>
              </a:spcAft>
              <a:buFont typeface="Arial" panose="020B0604020202020204" pitchFamily="34" charset="0"/>
              <a:buChar char="•"/>
            </a:pPr>
            <a:r>
              <a:rPr lang="en-GB" altLang="es-ES" b="1" dirty="0">
                <a:solidFill>
                  <a:prstClr val="black"/>
                </a:solidFill>
                <a:cs typeface="Arial" panose="020B0604020202020204" pitchFamily="34" charset="0"/>
              </a:rPr>
              <a:t>Wind farm investors: </a:t>
            </a:r>
            <a:r>
              <a:rPr lang="en-GB" altLang="es-ES" b="1" dirty="0" smtClean="0">
                <a:solidFill>
                  <a:prstClr val="black"/>
                </a:solidFill>
                <a:cs typeface="Arial" panose="020B0604020202020204" pitchFamily="34" charset="0"/>
              </a:rPr>
              <a:t>	</a:t>
            </a:r>
            <a:r>
              <a:rPr lang="en-GB" altLang="es-ES" dirty="0" smtClean="0">
                <a:solidFill>
                  <a:prstClr val="black">
                    <a:lumMod val="65000"/>
                    <a:lumOff val="35000"/>
                  </a:prstClr>
                </a:solidFill>
                <a:cs typeface="Arial" panose="020B0604020202020204" pitchFamily="34" charset="0"/>
              </a:rPr>
              <a:t>Evaluate </a:t>
            </a:r>
            <a:r>
              <a:rPr lang="en-GB" altLang="es-ES" dirty="0">
                <a:solidFill>
                  <a:prstClr val="black">
                    <a:lumMod val="65000"/>
                    <a:lumOff val="35000"/>
                  </a:prstClr>
                </a:solidFill>
                <a:cs typeface="Arial" panose="020B0604020202020204" pitchFamily="34" charset="0"/>
              </a:rPr>
              <a:t>return on investments</a:t>
            </a:r>
          </a:p>
          <a:p>
            <a:pPr marL="342900" indent="-342900" eaLnBrk="1" fontAlgn="auto" hangingPunct="1">
              <a:lnSpc>
                <a:spcPct val="150000"/>
              </a:lnSpc>
              <a:spcBef>
                <a:spcPts val="0"/>
              </a:spcBef>
              <a:spcAft>
                <a:spcPts val="0"/>
              </a:spcAft>
              <a:buFont typeface="Arial" panose="020B0604020202020204" pitchFamily="34" charset="0"/>
              <a:buChar char="•"/>
            </a:pPr>
            <a:r>
              <a:rPr lang="en-GB" altLang="es-ES" b="1" dirty="0">
                <a:solidFill>
                  <a:prstClr val="black"/>
                </a:solidFill>
                <a:cs typeface="Arial" panose="020B0604020202020204" pitchFamily="34" charset="0"/>
              </a:rPr>
              <a:t>Policy makers:</a:t>
            </a:r>
            <a:r>
              <a:rPr lang="en-GB" altLang="es-ES" dirty="0">
                <a:solidFill>
                  <a:prstClr val="black"/>
                </a:solidFill>
                <a:cs typeface="Arial" panose="020B0604020202020204" pitchFamily="34" charset="0"/>
              </a:rPr>
              <a:t> </a:t>
            </a:r>
            <a:r>
              <a:rPr lang="en-GB" altLang="es-ES" dirty="0" smtClean="0">
                <a:solidFill>
                  <a:prstClr val="black"/>
                </a:solidFill>
                <a:cs typeface="Arial" panose="020B0604020202020204" pitchFamily="34" charset="0"/>
              </a:rPr>
              <a:t>	</a:t>
            </a:r>
            <a:r>
              <a:rPr lang="en-GB" altLang="es-ES" dirty="0" smtClean="0">
                <a:solidFill>
                  <a:prstClr val="black">
                    <a:lumMod val="65000"/>
                    <a:lumOff val="35000"/>
                  </a:prstClr>
                </a:solidFill>
                <a:cs typeface="Arial" panose="020B0604020202020204" pitchFamily="34" charset="0"/>
              </a:rPr>
              <a:t>Understand </a:t>
            </a:r>
            <a:r>
              <a:rPr lang="en-GB" altLang="es-ES" dirty="0">
                <a:solidFill>
                  <a:prstClr val="black">
                    <a:lumMod val="65000"/>
                    <a:lumOff val="35000"/>
                  </a:prstClr>
                </a:solidFill>
                <a:cs typeface="Arial" panose="020B0604020202020204" pitchFamily="34" charset="0"/>
              </a:rPr>
              <a:t>changes to energy </a:t>
            </a:r>
            <a:r>
              <a:rPr lang="en-GB" altLang="es-ES" dirty="0" smtClean="0">
                <a:solidFill>
                  <a:prstClr val="black">
                    <a:lumMod val="65000"/>
                    <a:lumOff val="35000"/>
                  </a:prstClr>
                </a:solidFill>
                <a:cs typeface="Arial" panose="020B0604020202020204" pitchFamily="34" charset="0"/>
              </a:rPr>
              <a:t>mix</a:t>
            </a:r>
            <a:endParaRPr lang="en-GB" altLang="es-ES" dirty="0">
              <a:solidFill>
                <a:prstClr val="black">
                  <a:lumMod val="65000"/>
                  <a:lumOff val="35000"/>
                </a:prstClr>
              </a:solidFill>
              <a:cs typeface="Arial" panose="020B0604020202020204" pitchFamily="34" charset="0"/>
            </a:endParaRPr>
          </a:p>
        </p:txBody>
      </p:sp>
      <p:sp>
        <p:nvSpPr>
          <p:cNvPr id="27" name="Rectángulo 2"/>
          <p:cNvSpPr/>
          <p:nvPr/>
        </p:nvSpPr>
        <p:spPr>
          <a:xfrm>
            <a:off x="315911" y="1248283"/>
            <a:ext cx="8576568" cy="400110"/>
          </a:xfrm>
          <a:prstGeom prst="rect">
            <a:avLst/>
          </a:prstGeom>
        </p:spPr>
        <p:txBody>
          <a:bodyPr wrap="square">
            <a:spAutoFit/>
          </a:bodyPr>
          <a:lstStyle/>
          <a:p>
            <a:pPr algn="ctr" fontAlgn="auto">
              <a:spcBef>
                <a:spcPts val="0"/>
              </a:spcBef>
              <a:spcAft>
                <a:spcPts val="0"/>
              </a:spcAft>
              <a:defRPr/>
            </a:pPr>
            <a:r>
              <a:rPr lang="en-GB" sz="2000" b="1" dirty="0" smtClean="0">
                <a:solidFill>
                  <a:prstClr val="white"/>
                </a:solidFill>
                <a:cs typeface="Arial" panose="020B0604020202020204" pitchFamily="34" charset="0"/>
              </a:rPr>
              <a:t>Pre-Construction </a:t>
            </a:r>
            <a:r>
              <a:rPr lang="en-GB" sz="2000" b="1" dirty="0">
                <a:solidFill>
                  <a:prstClr val="white"/>
                </a:solidFill>
                <a:cs typeface="Arial" panose="020B0604020202020204" pitchFamily="34" charset="0"/>
              </a:rPr>
              <a:t>Decisions</a:t>
            </a:r>
            <a:r>
              <a:rPr lang="en-GB" sz="2000" b="1" dirty="0" smtClean="0">
                <a:solidFill>
                  <a:prstClr val="white"/>
                </a:solidFill>
                <a:cs typeface="Arial" panose="020B0604020202020204" pitchFamily="34" charset="0"/>
              </a:rPr>
              <a:t>: </a:t>
            </a:r>
            <a:r>
              <a:rPr lang="en-GB" sz="2000" b="1" dirty="0" smtClean="0">
                <a:solidFill>
                  <a:srgbClr val="000000"/>
                </a:solidFill>
                <a:effectLst>
                  <a:outerShdw blurRad="38100" dist="38100" dir="2700000" algn="tl">
                    <a:srgbClr val="000000">
                      <a:alpha val="43137"/>
                    </a:srgbClr>
                  </a:outerShdw>
                </a:effectLst>
                <a:cs typeface="Arial" panose="020B0604020202020204" pitchFamily="34" charset="0"/>
              </a:rPr>
              <a:t>Annual </a:t>
            </a:r>
            <a:r>
              <a:rPr lang="en-GB" sz="2000" b="1" dirty="0">
                <a:solidFill>
                  <a:srgbClr val="000000"/>
                </a:solidFill>
                <a:effectLst>
                  <a:outerShdw blurRad="38100" dist="38100" dir="2700000" algn="tl">
                    <a:srgbClr val="000000">
                      <a:alpha val="43137"/>
                    </a:srgbClr>
                  </a:outerShdw>
                </a:effectLst>
                <a:cs typeface="Arial" panose="020B0604020202020204" pitchFamily="34" charset="0"/>
              </a:rPr>
              <a:t>to Decadal </a:t>
            </a:r>
            <a:r>
              <a:rPr lang="en-GB" sz="2000" b="1" dirty="0">
                <a:solidFill>
                  <a:prstClr val="white"/>
                </a:solidFill>
                <a:cs typeface="Arial" panose="020B0604020202020204" pitchFamily="34" charset="0"/>
              </a:rPr>
              <a:t>Timescales</a:t>
            </a:r>
          </a:p>
        </p:txBody>
      </p:sp>
      <p:sp>
        <p:nvSpPr>
          <p:cNvPr id="28" name="Rectángulo 5"/>
          <p:cNvSpPr/>
          <p:nvPr/>
        </p:nvSpPr>
        <p:spPr>
          <a:xfrm>
            <a:off x="314790" y="3624547"/>
            <a:ext cx="8576569" cy="400110"/>
          </a:xfrm>
          <a:prstGeom prst="rect">
            <a:avLst/>
          </a:prstGeom>
        </p:spPr>
        <p:txBody>
          <a:bodyPr wrap="square">
            <a:spAutoFit/>
          </a:bodyPr>
          <a:lstStyle/>
          <a:p>
            <a:pPr algn="ctr" fontAlgn="auto">
              <a:spcBef>
                <a:spcPts val="0"/>
              </a:spcBef>
              <a:spcAft>
                <a:spcPts val="0"/>
              </a:spcAft>
              <a:defRPr/>
            </a:pPr>
            <a:r>
              <a:rPr lang="en-US" sz="2000" b="1" dirty="0" smtClean="0">
                <a:solidFill>
                  <a:prstClr val="white"/>
                </a:solidFill>
                <a:cs typeface="Arial" panose="020B0604020202020204" pitchFamily="34" charset="0"/>
              </a:rPr>
              <a:t>Post-Construction </a:t>
            </a:r>
            <a:r>
              <a:rPr lang="en-US" sz="2000" b="1" dirty="0">
                <a:solidFill>
                  <a:prstClr val="white"/>
                </a:solidFill>
                <a:cs typeface="Arial" panose="020B0604020202020204" pitchFamily="34" charset="0"/>
              </a:rPr>
              <a:t>Decisions</a:t>
            </a:r>
            <a:r>
              <a:rPr lang="en-US" sz="2000" b="1" dirty="0" smtClean="0">
                <a:solidFill>
                  <a:prstClr val="white"/>
                </a:solidFill>
                <a:cs typeface="Arial" panose="020B0604020202020204" pitchFamily="34" charset="0"/>
              </a:rPr>
              <a:t>: </a:t>
            </a:r>
            <a:r>
              <a:rPr lang="en-US" sz="2000" b="1" dirty="0" smtClean="0">
                <a:solidFill>
                  <a:srgbClr val="000000"/>
                </a:solidFill>
                <a:effectLst>
                  <a:outerShdw blurRad="38100" dist="38100" dir="2700000" algn="tl">
                    <a:srgbClr val="000000">
                      <a:alpha val="43137"/>
                    </a:srgbClr>
                  </a:outerShdw>
                </a:effectLst>
                <a:cs typeface="Arial" panose="020B0604020202020204" pitchFamily="34" charset="0"/>
              </a:rPr>
              <a:t>Monthly </a:t>
            </a:r>
            <a:r>
              <a:rPr lang="en-US" sz="2000" b="1" dirty="0">
                <a:solidFill>
                  <a:srgbClr val="000000"/>
                </a:solidFill>
                <a:effectLst>
                  <a:outerShdw blurRad="38100" dist="38100" dir="2700000" algn="tl">
                    <a:srgbClr val="000000">
                      <a:alpha val="43137"/>
                    </a:srgbClr>
                  </a:outerShdw>
                </a:effectLst>
                <a:cs typeface="Arial" panose="020B0604020202020204" pitchFamily="34" charset="0"/>
              </a:rPr>
              <a:t>to Seasonal </a:t>
            </a:r>
            <a:r>
              <a:rPr lang="en-US" sz="2000" b="1" dirty="0">
                <a:solidFill>
                  <a:prstClr val="white"/>
                </a:solidFill>
                <a:cs typeface="Arial" panose="020B0604020202020204" pitchFamily="34" charset="0"/>
              </a:rPr>
              <a:t>Timescales</a:t>
            </a:r>
          </a:p>
        </p:txBody>
      </p:sp>
      <p:sp>
        <p:nvSpPr>
          <p:cNvPr id="29" name="Rectángulo 50"/>
          <p:cNvSpPr>
            <a:spLocks noChangeArrowheads="1"/>
          </p:cNvSpPr>
          <p:nvPr/>
        </p:nvSpPr>
        <p:spPr bwMode="auto">
          <a:xfrm>
            <a:off x="1077912" y="4396467"/>
            <a:ext cx="7873571" cy="1754326"/>
          </a:xfrm>
          <a:prstGeom prst="rect">
            <a:avLst/>
          </a:prstGeom>
          <a:noFill/>
          <a:ln>
            <a:noFill/>
          </a:ln>
          <a:extLst/>
        </p:spPr>
        <p:txBody>
          <a:bodyPr wrap="squar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342900" indent="-342900" eaLnBrk="1" fontAlgn="auto" hangingPunct="1">
              <a:lnSpc>
                <a:spcPct val="150000"/>
              </a:lnSpc>
              <a:spcBef>
                <a:spcPts val="0"/>
              </a:spcBef>
              <a:spcAft>
                <a:spcPts val="0"/>
              </a:spcAft>
              <a:buFont typeface="Arial" panose="020B0604020202020204" pitchFamily="34" charset="0"/>
              <a:buChar char="•"/>
            </a:pPr>
            <a:r>
              <a:rPr lang="en-US" altLang="es-ES" b="1" dirty="0">
                <a:solidFill>
                  <a:prstClr val="black"/>
                </a:solidFill>
                <a:cs typeface="Arial" panose="020B0604020202020204" pitchFamily="34" charset="0"/>
              </a:rPr>
              <a:t>Energy producers: </a:t>
            </a:r>
            <a:r>
              <a:rPr lang="en-US" altLang="es-ES" b="1" dirty="0" smtClean="0">
                <a:solidFill>
                  <a:prstClr val="black"/>
                </a:solidFill>
                <a:cs typeface="Arial" panose="020B0604020202020204" pitchFamily="34" charset="0"/>
              </a:rPr>
              <a:t>	</a:t>
            </a:r>
            <a:r>
              <a:rPr lang="en-US" altLang="es-ES" dirty="0" smtClean="0">
                <a:solidFill>
                  <a:prstClr val="black">
                    <a:lumMod val="65000"/>
                    <a:lumOff val="35000"/>
                  </a:prstClr>
                </a:solidFill>
                <a:cs typeface="Arial" panose="020B0604020202020204" pitchFamily="34" charset="0"/>
              </a:rPr>
              <a:t>Resource </a:t>
            </a:r>
            <a:r>
              <a:rPr lang="en-US" altLang="es-ES" dirty="0">
                <a:solidFill>
                  <a:prstClr val="black">
                    <a:lumMod val="65000"/>
                    <a:lumOff val="35000"/>
                  </a:prstClr>
                </a:solidFill>
                <a:cs typeface="Arial" panose="020B0604020202020204" pitchFamily="34" charset="0"/>
              </a:rPr>
              <a:t>management strategies</a:t>
            </a:r>
          </a:p>
          <a:p>
            <a:pPr marL="342900" indent="-342900" eaLnBrk="1" fontAlgn="auto" hangingPunct="1">
              <a:lnSpc>
                <a:spcPct val="150000"/>
              </a:lnSpc>
              <a:spcBef>
                <a:spcPts val="0"/>
              </a:spcBef>
              <a:spcAft>
                <a:spcPts val="0"/>
              </a:spcAft>
              <a:buFont typeface="Arial" panose="020B0604020202020204" pitchFamily="34" charset="0"/>
              <a:buChar char="•"/>
            </a:pPr>
            <a:r>
              <a:rPr lang="en-US" altLang="es-ES" b="1" dirty="0">
                <a:solidFill>
                  <a:srgbClr val="000000"/>
                </a:solidFill>
                <a:cs typeface="Arial" panose="020B0604020202020204" pitchFamily="34" charset="0"/>
              </a:rPr>
              <a:t>Energy traders: </a:t>
            </a:r>
            <a:r>
              <a:rPr lang="en-US" altLang="es-ES" b="1" dirty="0" smtClean="0">
                <a:solidFill>
                  <a:srgbClr val="000000"/>
                </a:solidFill>
                <a:cs typeface="Arial" panose="020B0604020202020204" pitchFamily="34" charset="0"/>
              </a:rPr>
              <a:t>	</a:t>
            </a:r>
            <a:r>
              <a:rPr lang="en-US" altLang="es-ES" dirty="0" smtClean="0">
                <a:solidFill>
                  <a:srgbClr val="000000"/>
                </a:solidFill>
                <a:cs typeface="Arial" panose="020B0604020202020204" pitchFamily="34" charset="0"/>
              </a:rPr>
              <a:t>Resource </a:t>
            </a:r>
            <a:r>
              <a:rPr lang="en-US" altLang="es-ES" dirty="0">
                <a:solidFill>
                  <a:srgbClr val="000000"/>
                </a:solidFill>
                <a:cs typeface="Arial" panose="020B0604020202020204" pitchFamily="34" charset="0"/>
              </a:rPr>
              <a:t>effects on markets</a:t>
            </a:r>
          </a:p>
          <a:p>
            <a:pPr marL="342900" indent="-342900" eaLnBrk="1" fontAlgn="auto" hangingPunct="1">
              <a:lnSpc>
                <a:spcPct val="150000"/>
              </a:lnSpc>
              <a:spcBef>
                <a:spcPts val="0"/>
              </a:spcBef>
              <a:spcAft>
                <a:spcPts val="0"/>
              </a:spcAft>
              <a:buFont typeface="Arial" panose="020B0604020202020204" pitchFamily="34" charset="0"/>
              <a:buChar char="•"/>
            </a:pPr>
            <a:r>
              <a:rPr lang="en-US" altLang="es-ES" b="1" dirty="0">
                <a:solidFill>
                  <a:prstClr val="black"/>
                </a:solidFill>
                <a:cs typeface="Arial" panose="020B0604020202020204" pitchFamily="34" charset="0"/>
              </a:rPr>
              <a:t>Wind farm operators: </a:t>
            </a:r>
            <a:r>
              <a:rPr lang="en-US" altLang="es-ES" b="1" dirty="0" smtClean="0">
                <a:solidFill>
                  <a:prstClr val="black"/>
                </a:solidFill>
                <a:cs typeface="Arial" panose="020B0604020202020204" pitchFamily="34" charset="0"/>
              </a:rPr>
              <a:t>	</a:t>
            </a:r>
            <a:r>
              <a:rPr lang="en-US" altLang="es-ES" dirty="0" smtClean="0">
                <a:solidFill>
                  <a:prstClr val="black">
                    <a:lumMod val="65000"/>
                    <a:lumOff val="35000"/>
                  </a:prstClr>
                </a:solidFill>
                <a:cs typeface="Arial" panose="020B0604020202020204" pitchFamily="34" charset="0"/>
              </a:rPr>
              <a:t>Planning </a:t>
            </a:r>
            <a:r>
              <a:rPr lang="en-US" altLang="es-ES" dirty="0">
                <a:solidFill>
                  <a:prstClr val="black">
                    <a:lumMod val="65000"/>
                    <a:lumOff val="35000"/>
                  </a:prstClr>
                </a:solidFill>
                <a:cs typeface="Arial" panose="020B0604020202020204" pitchFamily="34" charset="0"/>
              </a:rPr>
              <a:t>for maintenance works</a:t>
            </a:r>
          </a:p>
          <a:p>
            <a:pPr marL="342900" indent="-342900" eaLnBrk="1" fontAlgn="auto" hangingPunct="1">
              <a:lnSpc>
                <a:spcPct val="150000"/>
              </a:lnSpc>
              <a:spcBef>
                <a:spcPts val="0"/>
              </a:spcBef>
              <a:spcAft>
                <a:spcPts val="0"/>
              </a:spcAft>
              <a:buFont typeface="Arial" panose="020B0604020202020204" pitchFamily="34" charset="0"/>
              <a:buChar char="•"/>
            </a:pPr>
            <a:r>
              <a:rPr lang="en-US" altLang="es-ES" b="1" dirty="0">
                <a:solidFill>
                  <a:prstClr val="black"/>
                </a:solidFill>
                <a:cs typeface="Arial" panose="020B0604020202020204" pitchFamily="34" charset="0"/>
              </a:rPr>
              <a:t>Wind farm investors: </a:t>
            </a:r>
            <a:r>
              <a:rPr lang="en-US" altLang="es-ES" b="1" dirty="0" smtClean="0">
                <a:solidFill>
                  <a:prstClr val="black"/>
                </a:solidFill>
                <a:cs typeface="Arial" panose="020B0604020202020204" pitchFamily="34" charset="0"/>
              </a:rPr>
              <a:t>	</a:t>
            </a:r>
            <a:r>
              <a:rPr lang="en-US" altLang="es-ES" dirty="0" smtClean="0">
                <a:solidFill>
                  <a:prstClr val="black">
                    <a:lumMod val="65000"/>
                    <a:lumOff val="35000"/>
                  </a:prstClr>
                </a:solidFill>
                <a:cs typeface="Arial" panose="020B0604020202020204" pitchFamily="34" charset="0"/>
              </a:rPr>
              <a:t>Optimize </a:t>
            </a:r>
            <a:r>
              <a:rPr lang="en-US" altLang="es-ES" dirty="0">
                <a:solidFill>
                  <a:prstClr val="black">
                    <a:lumMod val="65000"/>
                    <a:lumOff val="35000"/>
                  </a:prstClr>
                </a:solidFill>
                <a:cs typeface="Arial" panose="020B0604020202020204" pitchFamily="34" charset="0"/>
              </a:rPr>
              <a:t>return on investments</a:t>
            </a:r>
          </a:p>
        </p:txBody>
      </p:sp>
    </p:spTree>
    <p:extLst>
      <p:ext uri="{BB962C8B-B14F-4D97-AF65-F5344CB8AC3E}">
        <p14:creationId xmlns:p14="http://schemas.microsoft.com/office/powerpoint/2010/main" val="14054177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Shape 3"/>
          <p:cNvSpPr txBox="1">
            <a:spLocks noChangeAspect="1" noChangeArrowheads="1"/>
          </p:cNvSpPr>
          <p:nvPr/>
        </p:nvSpPr>
        <p:spPr bwMode="auto">
          <a:xfrm>
            <a:off x="1371600" y="3654425"/>
            <a:ext cx="64008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es-ES" altLang="es-ES" sz="3200">
                <a:solidFill>
                  <a:srgbClr val="FFFFFF"/>
                </a:solidFill>
              </a:rPr>
              <a:t>Thank you!</a:t>
            </a:r>
          </a:p>
          <a:p>
            <a:pPr algn="ctr" eaLnBrk="1" hangingPunct="1"/>
            <a:endParaRPr lang="en-US" altLang="es-ES" sz="2400">
              <a:latin typeface="Calibri" pitchFamily="34" charset="0"/>
            </a:endParaRPr>
          </a:p>
        </p:txBody>
      </p:sp>
      <p:sp>
        <p:nvSpPr>
          <p:cNvPr id="4" name="TextShape 4"/>
          <p:cNvSpPr txBox="1">
            <a:spLocks noChangeArrowheads="1"/>
          </p:cNvSpPr>
          <p:nvPr/>
        </p:nvSpPr>
        <p:spPr bwMode="auto">
          <a:xfrm>
            <a:off x="1350963" y="4325938"/>
            <a:ext cx="6480175" cy="69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defRPr/>
            </a:pPr>
            <a:r>
              <a:rPr lang="es-ES" dirty="0" err="1" smtClean="0">
                <a:solidFill>
                  <a:srgbClr val="FFFFFF"/>
                </a:solidFill>
                <a:latin typeface="+mn-lt"/>
              </a:rPr>
              <a:t>For</a:t>
            </a:r>
            <a:r>
              <a:rPr lang="es-ES" dirty="0" smtClean="0">
                <a:solidFill>
                  <a:srgbClr val="FFFFFF"/>
                </a:solidFill>
                <a:latin typeface="+mn-lt"/>
              </a:rPr>
              <a:t> </a:t>
            </a:r>
            <a:r>
              <a:rPr lang="es-ES" dirty="0" err="1" smtClean="0">
                <a:solidFill>
                  <a:srgbClr val="FFFFFF"/>
                </a:solidFill>
                <a:latin typeface="+mn-lt"/>
              </a:rPr>
              <a:t>further</a:t>
            </a:r>
            <a:r>
              <a:rPr lang="es-ES" dirty="0" smtClean="0">
                <a:solidFill>
                  <a:srgbClr val="FFFFFF"/>
                </a:solidFill>
                <a:latin typeface="+mn-lt"/>
              </a:rPr>
              <a:t> </a:t>
            </a:r>
            <a:r>
              <a:rPr lang="es-ES" dirty="0" err="1" smtClean="0">
                <a:solidFill>
                  <a:srgbClr val="FFFFFF"/>
                </a:solidFill>
                <a:latin typeface="+mn-lt"/>
              </a:rPr>
              <a:t>information</a:t>
            </a:r>
            <a:r>
              <a:rPr lang="es-ES" dirty="0" smtClean="0">
                <a:solidFill>
                  <a:srgbClr val="FFFFFF"/>
                </a:solidFill>
                <a:latin typeface="+mn-lt"/>
              </a:rPr>
              <a:t> </a:t>
            </a:r>
            <a:r>
              <a:rPr lang="es-ES" dirty="0" err="1" smtClean="0">
                <a:solidFill>
                  <a:srgbClr val="FFFFFF"/>
                </a:solidFill>
                <a:latin typeface="+mn-lt"/>
              </a:rPr>
              <a:t>please</a:t>
            </a:r>
            <a:r>
              <a:rPr lang="es-ES" dirty="0" smtClean="0">
                <a:solidFill>
                  <a:srgbClr val="FFFFFF"/>
                </a:solidFill>
                <a:latin typeface="+mn-lt"/>
              </a:rPr>
              <a:t> </a:t>
            </a:r>
            <a:r>
              <a:rPr lang="es-ES" dirty="0" err="1" smtClean="0">
                <a:solidFill>
                  <a:srgbClr val="FFFFFF"/>
                </a:solidFill>
                <a:latin typeface="+mn-lt"/>
              </a:rPr>
              <a:t>contact</a:t>
            </a:r>
            <a:endParaRPr lang="es-ES" dirty="0" smtClean="0">
              <a:solidFill>
                <a:srgbClr val="FFFFFF"/>
              </a:solidFill>
              <a:latin typeface="+mn-lt"/>
            </a:endParaRPr>
          </a:p>
          <a:p>
            <a:pPr algn="ctr" eaLnBrk="1" hangingPunct="1">
              <a:defRPr/>
            </a:pPr>
            <a:r>
              <a:rPr lang="es-ES_tradnl" b="1" dirty="0" smtClean="0">
                <a:solidFill>
                  <a:srgbClr val="FFFFFF"/>
                </a:solidFill>
                <a:latin typeface="+mn-lt"/>
              </a:rPr>
              <a:t>info-services-es@bsc.es</a:t>
            </a:r>
            <a:endParaRPr lang="es-ES" b="1" dirty="0" smtClean="0">
              <a:solidFill>
                <a:srgbClr val="FFFFFF"/>
              </a:solidFill>
              <a:latin typeface="+mn-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dirty="0" err="1" smtClean="0"/>
              <a:t>Earth</a:t>
            </a:r>
            <a:r>
              <a:rPr lang="es-ES_tradnl" dirty="0" smtClean="0"/>
              <a:t> </a:t>
            </a:r>
            <a:r>
              <a:rPr lang="es-ES_tradnl" dirty="0" err="1" smtClean="0"/>
              <a:t>Sciences</a:t>
            </a:r>
            <a:r>
              <a:rPr lang="es-ES_tradnl" dirty="0" smtClean="0"/>
              <a:t> </a:t>
            </a:r>
            <a:r>
              <a:rPr lang="es-ES_tradnl" dirty="0" err="1" smtClean="0"/>
              <a:t>Department</a:t>
            </a:r>
            <a:endParaRPr lang="es-ES" dirty="0"/>
          </a:p>
        </p:txBody>
      </p:sp>
      <p:pic>
        <p:nvPicPr>
          <p:cNvPr id="20" name="Picture 2" descr="C:\Users\ijimenez\Dropbox\BSC ES SERVICES COMM\Graphic Resources\IC3\Logo IC3 blanc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0377" y="1509477"/>
            <a:ext cx="1477469" cy="1289427"/>
          </a:xfrm>
          <a:prstGeom prst="rect">
            <a:avLst/>
          </a:prstGeom>
          <a:noFill/>
          <a:extLst>
            <a:ext uri="{909E8E84-426E-40DD-AFC4-6F175D3DCCD1}">
              <a14:hiddenFill xmlns:a14="http://schemas.microsoft.com/office/drawing/2010/main">
                <a:solidFill>
                  <a:srgbClr val="FFFFFF"/>
                </a:solidFill>
              </a14:hiddenFill>
            </a:ext>
          </a:extLst>
        </p:spPr>
      </p:pic>
      <p:sp>
        <p:nvSpPr>
          <p:cNvPr id="22" name="7 Rectángulo"/>
          <p:cNvSpPr>
            <a:spLocks noChangeArrowheads="1"/>
          </p:cNvSpPr>
          <p:nvPr/>
        </p:nvSpPr>
        <p:spPr bwMode="auto">
          <a:xfrm>
            <a:off x="323528" y="1061690"/>
            <a:ext cx="41044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marL="342900" indent="-342900" eaLnBrk="1" hangingPunct="1">
              <a:buFont typeface="Wingdings" panose="05000000000000000000" pitchFamily="2" charset="2"/>
              <a:buChar char="§"/>
            </a:pPr>
            <a:r>
              <a:rPr lang="en-GB" altLang="es-ES" sz="2400" dirty="0" smtClean="0">
                <a:solidFill>
                  <a:schemeClr val="bg1"/>
                </a:solidFill>
              </a:rPr>
              <a:t>Merging process between</a:t>
            </a:r>
            <a:endParaRPr lang="en-GB" altLang="es-ES" sz="2400" dirty="0">
              <a:solidFill>
                <a:schemeClr val="bg1"/>
              </a:solidFill>
            </a:endParaRPr>
          </a:p>
        </p:txBody>
      </p:sp>
      <p:sp>
        <p:nvSpPr>
          <p:cNvPr id="23" name="7 Rectángulo"/>
          <p:cNvSpPr>
            <a:spLocks noChangeArrowheads="1"/>
          </p:cNvSpPr>
          <p:nvPr/>
        </p:nvSpPr>
        <p:spPr bwMode="auto">
          <a:xfrm>
            <a:off x="349864" y="3077914"/>
            <a:ext cx="85426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marL="342900" indent="-342900" eaLnBrk="1" hangingPunct="1">
              <a:buFont typeface="Wingdings" panose="05000000000000000000" pitchFamily="2" charset="2"/>
              <a:buChar char="§"/>
            </a:pPr>
            <a:r>
              <a:rPr lang="en-GB" altLang="es-ES" sz="2400" dirty="0" smtClean="0">
                <a:solidFill>
                  <a:schemeClr val="bg1"/>
                </a:solidFill>
              </a:rPr>
              <a:t>New structure: 4 groups (~ 50 people)</a:t>
            </a:r>
            <a:endParaRPr lang="en-GB" altLang="es-ES" sz="2400" dirty="0">
              <a:solidFill>
                <a:schemeClr val="bg1"/>
              </a:solidFill>
            </a:endParaRPr>
          </a:p>
        </p:txBody>
      </p:sp>
      <p:sp>
        <p:nvSpPr>
          <p:cNvPr id="19" name="18 Rectángulo"/>
          <p:cNvSpPr/>
          <p:nvPr/>
        </p:nvSpPr>
        <p:spPr>
          <a:xfrm>
            <a:off x="1993919" y="3725986"/>
            <a:ext cx="5156163" cy="792088"/>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s-ES_tradnl" dirty="0" smtClean="0">
                <a:solidFill>
                  <a:schemeClr val="accent1"/>
                </a:solidFill>
              </a:rPr>
              <a:t>COMPUTATIONAL EARTH SCIENCES</a:t>
            </a:r>
            <a:endParaRPr lang="es-ES" dirty="0">
              <a:solidFill>
                <a:schemeClr val="accent1"/>
              </a:solidFill>
            </a:endParaRPr>
          </a:p>
        </p:txBody>
      </p:sp>
      <p:sp>
        <p:nvSpPr>
          <p:cNvPr id="25" name="24 Rectángulo"/>
          <p:cNvSpPr/>
          <p:nvPr/>
        </p:nvSpPr>
        <p:spPr>
          <a:xfrm>
            <a:off x="1993919" y="4670474"/>
            <a:ext cx="2506074" cy="1143744"/>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s-ES_tradnl" dirty="0" smtClean="0">
                <a:solidFill>
                  <a:schemeClr val="accent1"/>
                </a:solidFill>
              </a:rPr>
              <a:t>ATMOSPHERIC COMPOSITION</a:t>
            </a:r>
            <a:endParaRPr lang="es-ES" dirty="0">
              <a:solidFill>
                <a:schemeClr val="accent1"/>
              </a:solidFill>
            </a:endParaRPr>
          </a:p>
        </p:txBody>
      </p:sp>
      <p:sp>
        <p:nvSpPr>
          <p:cNvPr id="26" name="25 Rectángulo"/>
          <p:cNvSpPr/>
          <p:nvPr/>
        </p:nvSpPr>
        <p:spPr>
          <a:xfrm>
            <a:off x="4644008" y="4670474"/>
            <a:ext cx="2506074" cy="1143744"/>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s-ES_tradnl" dirty="0" smtClean="0">
                <a:solidFill>
                  <a:schemeClr val="accent1"/>
                </a:solidFill>
              </a:rPr>
              <a:t>CLIMATE PREDICTIONS</a:t>
            </a:r>
            <a:endParaRPr lang="es-ES" dirty="0">
              <a:solidFill>
                <a:schemeClr val="accent1"/>
              </a:solidFill>
            </a:endParaRPr>
          </a:p>
        </p:txBody>
      </p:sp>
      <p:sp>
        <p:nvSpPr>
          <p:cNvPr id="27" name="26 Rectángulo"/>
          <p:cNvSpPr/>
          <p:nvPr/>
        </p:nvSpPr>
        <p:spPr>
          <a:xfrm>
            <a:off x="1993918" y="5958234"/>
            <a:ext cx="5156163" cy="792088"/>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s-ES_tradnl" dirty="0" smtClean="0">
                <a:solidFill>
                  <a:schemeClr val="accent1"/>
                </a:solidFill>
              </a:rPr>
              <a:t>EARTH </a:t>
            </a:r>
            <a:r>
              <a:rPr lang="es-ES_tradnl" dirty="0" smtClean="0">
                <a:solidFill>
                  <a:schemeClr val="accent1"/>
                </a:solidFill>
              </a:rPr>
              <a:t>SYSTEM SERVICES</a:t>
            </a:r>
            <a:endParaRPr lang="es-ES" dirty="0">
              <a:solidFill>
                <a:schemeClr val="accent1"/>
              </a:solidFill>
            </a:endParaRPr>
          </a:p>
        </p:txBody>
      </p:sp>
      <p:sp>
        <p:nvSpPr>
          <p:cNvPr id="28" name="7 Rectángulo"/>
          <p:cNvSpPr>
            <a:spLocks noChangeArrowheads="1"/>
          </p:cNvSpPr>
          <p:nvPr/>
        </p:nvSpPr>
        <p:spPr bwMode="auto">
          <a:xfrm>
            <a:off x="2108529" y="2190103"/>
            <a:ext cx="26074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GB" altLang="es-ES" sz="1600" b="1" dirty="0" smtClean="0">
                <a:solidFill>
                  <a:srgbClr val="000000"/>
                </a:solidFill>
              </a:rPr>
              <a:t>Climate Forecasting Unit</a:t>
            </a:r>
            <a:endParaRPr lang="en-GB" altLang="es-ES" sz="1600" b="1" dirty="0">
              <a:solidFill>
                <a:srgbClr val="000000"/>
              </a:solidFill>
            </a:endParaRPr>
          </a:p>
        </p:txBody>
      </p:sp>
      <p:pic>
        <p:nvPicPr>
          <p:cNvPr id="1028" name="Picture 4" descr="C:\Users\ijimenez\Dropbox\BSC ES SERVICES COMM\Graphic Resources\BSC\logo_e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0072" y="1704140"/>
            <a:ext cx="3620911" cy="971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40155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4463"/>
            <a:ext cx="6191250" cy="696912"/>
          </a:xfrm>
        </p:spPr>
        <p:txBody>
          <a:bodyPr/>
          <a:lstStyle/>
          <a:p>
            <a:pPr>
              <a:defRPr/>
            </a:pPr>
            <a:r>
              <a:rPr lang="es-ES" dirty="0" err="1" smtClean="0"/>
              <a:t>Earth</a:t>
            </a:r>
            <a:r>
              <a:rPr lang="es-ES" dirty="0" smtClean="0"/>
              <a:t> </a:t>
            </a:r>
            <a:r>
              <a:rPr lang="es-ES" dirty="0" err="1" smtClean="0"/>
              <a:t>System</a:t>
            </a:r>
            <a:r>
              <a:rPr lang="es-ES" dirty="0" smtClean="0"/>
              <a:t> </a:t>
            </a:r>
            <a:r>
              <a:rPr lang="es-ES" dirty="0" err="1" smtClean="0"/>
              <a:t>Services</a:t>
            </a:r>
            <a:endParaRPr lang="es-ES" dirty="0"/>
          </a:p>
        </p:txBody>
      </p:sp>
      <p:sp>
        <p:nvSpPr>
          <p:cNvPr id="11267" name="2 Rectángulo"/>
          <p:cNvSpPr>
            <a:spLocks noChangeArrowheads="1"/>
          </p:cNvSpPr>
          <p:nvPr/>
        </p:nvSpPr>
        <p:spPr bwMode="auto">
          <a:xfrm>
            <a:off x="684213" y="1277938"/>
            <a:ext cx="80645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US" altLang="es-ES" sz="2400" b="1"/>
              <a:t>OUR OBJECTIVE:</a:t>
            </a:r>
          </a:p>
          <a:p>
            <a:pPr eaLnBrk="1" hangingPunct="1"/>
            <a:endParaRPr lang="en-US" altLang="es-ES" sz="2400"/>
          </a:p>
          <a:p>
            <a:pPr eaLnBrk="1" hangingPunct="1"/>
            <a:r>
              <a:rPr lang="en-US" altLang="es-ES" sz="2400"/>
              <a:t>Facilitate technology transfer of state-of-the-art research from local, national to international levels in five areas:</a:t>
            </a:r>
          </a:p>
        </p:txBody>
      </p:sp>
      <p:sp>
        <p:nvSpPr>
          <p:cNvPr id="5" name="4 Rectángulo"/>
          <p:cNvSpPr/>
          <p:nvPr/>
        </p:nvSpPr>
        <p:spPr>
          <a:xfrm>
            <a:off x="1547813" y="4086225"/>
            <a:ext cx="5688012"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ES" sz="2400" dirty="0"/>
              <a:t>Mineral </a:t>
            </a:r>
            <a:r>
              <a:rPr lang="es-ES" sz="2400" dirty="0" err="1"/>
              <a:t>Dust</a:t>
            </a:r>
            <a:r>
              <a:rPr lang="es-ES" sz="2400" dirty="0"/>
              <a:t> </a:t>
            </a:r>
            <a:r>
              <a:rPr lang="es-ES" sz="2400" dirty="0" err="1"/>
              <a:t>modelling</a:t>
            </a:r>
            <a:endParaRPr lang="es-ES" sz="2400" dirty="0"/>
          </a:p>
        </p:txBody>
      </p:sp>
      <p:sp>
        <p:nvSpPr>
          <p:cNvPr id="6" name="5 Rectángulo"/>
          <p:cNvSpPr/>
          <p:nvPr/>
        </p:nvSpPr>
        <p:spPr>
          <a:xfrm>
            <a:off x="1547813" y="3438525"/>
            <a:ext cx="5688012"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ES" sz="2400" dirty="0"/>
              <a:t>Air </a:t>
            </a:r>
            <a:r>
              <a:rPr lang="es-ES" sz="2400" dirty="0" err="1"/>
              <a:t>quality</a:t>
            </a:r>
            <a:r>
              <a:rPr lang="es-ES" sz="2400" dirty="0"/>
              <a:t> </a:t>
            </a:r>
            <a:r>
              <a:rPr lang="es-ES" sz="2400" dirty="0" err="1"/>
              <a:t>assessments</a:t>
            </a:r>
            <a:endParaRPr lang="es-ES" sz="2400" dirty="0"/>
          </a:p>
        </p:txBody>
      </p:sp>
      <p:sp>
        <p:nvSpPr>
          <p:cNvPr id="7" name="6 Rectángulo"/>
          <p:cNvSpPr/>
          <p:nvPr/>
        </p:nvSpPr>
        <p:spPr>
          <a:xfrm>
            <a:off x="1547813" y="5383213"/>
            <a:ext cx="5688012"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ES" sz="2400" dirty="0" err="1"/>
              <a:t>Climate</a:t>
            </a:r>
            <a:r>
              <a:rPr lang="es-ES" sz="2400" dirty="0"/>
              <a:t> </a:t>
            </a:r>
            <a:r>
              <a:rPr lang="es-ES" sz="2400" dirty="0" err="1"/>
              <a:t>predictions</a:t>
            </a:r>
            <a:endParaRPr lang="es-ES" sz="2400" dirty="0"/>
          </a:p>
        </p:txBody>
      </p:sp>
      <p:sp>
        <p:nvSpPr>
          <p:cNvPr id="8" name="7 Rectángulo"/>
          <p:cNvSpPr/>
          <p:nvPr/>
        </p:nvSpPr>
        <p:spPr>
          <a:xfrm>
            <a:off x="1547813" y="6030913"/>
            <a:ext cx="5688012"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ES" sz="2400" dirty="0" err="1"/>
              <a:t>Computational</a:t>
            </a:r>
            <a:r>
              <a:rPr lang="es-ES" sz="2400" dirty="0"/>
              <a:t> </a:t>
            </a:r>
            <a:r>
              <a:rPr lang="es-ES" sz="2400" dirty="0" err="1"/>
              <a:t>Earth</a:t>
            </a:r>
            <a:r>
              <a:rPr lang="es-ES" sz="2400" dirty="0"/>
              <a:t> </a:t>
            </a:r>
            <a:r>
              <a:rPr lang="es-ES" sz="2400" dirty="0" err="1"/>
              <a:t>Services</a:t>
            </a:r>
            <a:endParaRPr lang="es-ES" sz="2400" dirty="0"/>
          </a:p>
        </p:txBody>
      </p:sp>
      <p:sp>
        <p:nvSpPr>
          <p:cNvPr id="9" name="8 Rectángulo"/>
          <p:cNvSpPr/>
          <p:nvPr/>
        </p:nvSpPr>
        <p:spPr>
          <a:xfrm>
            <a:off x="1547813" y="4733925"/>
            <a:ext cx="5688012"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ES" sz="2400" dirty="0" err="1"/>
              <a:t>Weather</a:t>
            </a:r>
            <a:r>
              <a:rPr lang="es-ES" sz="2400" dirty="0"/>
              <a:t> </a:t>
            </a:r>
            <a:r>
              <a:rPr lang="es-ES" sz="2400" dirty="0" err="1"/>
              <a:t>forecasting</a:t>
            </a:r>
            <a:endParaRPr lang="es-ES" sz="2400" dirty="0"/>
          </a:p>
        </p:txBody>
      </p:sp>
      <p:pic>
        <p:nvPicPr>
          <p:cNvPr id="10" name="Picture 2" descr="D:\Dropbox\BSC ES SERVICES COMM\150513 Talk Energy Sector\icon_solar.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96109" y="3841881"/>
            <a:ext cx="891410" cy="891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descr="D:\Dropbox\BSC ES SERVICES COMM\150513 Talk Energy Sector\icon_wind.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97180" y="5140574"/>
            <a:ext cx="890339" cy="890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51879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4463"/>
            <a:ext cx="6191250" cy="696912"/>
          </a:xfrm>
        </p:spPr>
        <p:txBody>
          <a:bodyPr/>
          <a:lstStyle/>
          <a:p>
            <a:pPr>
              <a:defRPr/>
            </a:pPr>
            <a:r>
              <a:rPr lang="es-ES" dirty="0" err="1" smtClean="0"/>
              <a:t>Spatial</a:t>
            </a:r>
            <a:r>
              <a:rPr lang="es-ES" dirty="0" smtClean="0"/>
              <a:t> </a:t>
            </a:r>
            <a:r>
              <a:rPr lang="es-ES" dirty="0" err="1" smtClean="0"/>
              <a:t>scales</a:t>
            </a:r>
            <a:endParaRPr lang="es-ES" dirty="0"/>
          </a:p>
        </p:txBody>
      </p:sp>
      <p:pic>
        <p:nvPicPr>
          <p:cNvPr id="13315" name="Imagen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4938" y="1206500"/>
            <a:ext cx="2473325"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noChangeArrowheads="1"/>
          </p:cNvPicPr>
          <p:nvPr/>
        </p:nvPicPr>
        <p:blipFill rotWithShape="1">
          <a:blip r:embed="rId4"/>
          <a:srcRect/>
          <a:stretch/>
        </p:blipFill>
        <p:spPr bwMode="auto">
          <a:xfrm>
            <a:off x="1216025" y="2717800"/>
            <a:ext cx="3811588" cy="18192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17" name="Imagen 4" descr="NMMB_SSA_dust_2011040503.png"/>
          <p:cNvPicPr>
            <a:picLocks noChangeAspect="1"/>
          </p:cNvPicPr>
          <p:nvPr/>
        </p:nvPicPr>
        <p:blipFill>
          <a:blip r:embed="rId5">
            <a:extLst>
              <a:ext uri="{28A0092B-C50C-407E-A947-70E740481C1C}">
                <a14:useLocalDpi xmlns:a14="http://schemas.microsoft.com/office/drawing/2010/main" val="0"/>
              </a:ext>
            </a:extLst>
          </a:blip>
          <a:srcRect l="12868" t="11961" r="20480" b="16229"/>
          <a:stretch>
            <a:fillRect/>
          </a:stretch>
        </p:blipFill>
        <p:spPr bwMode="auto">
          <a:xfrm>
            <a:off x="3519488" y="3294063"/>
            <a:ext cx="2782887" cy="219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Imagen 10" descr="BSC-ES_FORECAST_NOx_MAXD1.gif"/>
          <p:cNvPicPr>
            <a:picLocks noChangeAspect="1"/>
          </p:cNvPicPr>
          <p:nvPr/>
        </p:nvPicPr>
        <p:blipFill>
          <a:blip r:embed="rId6">
            <a:extLst>
              <a:ext uri="{28A0092B-C50C-407E-A947-70E740481C1C}">
                <a14:useLocalDpi xmlns:a14="http://schemas.microsoft.com/office/drawing/2010/main" val="0"/>
              </a:ext>
            </a:extLst>
          </a:blip>
          <a:srcRect l="20201" t="10100" r="19984" b="10364"/>
          <a:stretch>
            <a:fillRect/>
          </a:stretch>
        </p:blipFill>
        <p:spPr bwMode="auto">
          <a:xfrm>
            <a:off x="5248275" y="4086225"/>
            <a:ext cx="2220913" cy="221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Imagen 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048500" y="5238750"/>
            <a:ext cx="1919288"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lecha izquierda y derecha 5"/>
          <p:cNvSpPr/>
          <p:nvPr/>
        </p:nvSpPr>
        <p:spPr>
          <a:xfrm rot="1800000">
            <a:off x="620775" y="4535445"/>
            <a:ext cx="6086599" cy="936104"/>
          </a:xfrm>
          <a:prstGeom prst="leftRightArrow">
            <a:avLst/>
          </a:prstGeom>
          <a:solidFill>
            <a:srgbClr val="008000"/>
          </a:solidFill>
          <a:scene3d>
            <a:camera prst="orthographicFront">
              <a:rot lat="1500000" lon="0" rev="21599984"/>
            </a:camera>
            <a:lightRig rig="threePt" dir="t"/>
          </a:scene3d>
          <a:sp3d>
            <a:bevelT w="165100" prst="coolSlant"/>
          </a:sp3d>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GB" dirty="0" err="1">
                <a:solidFill>
                  <a:schemeClr val="accent1"/>
                </a:solidFill>
              </a:rPr>
              <a:t>Multiscale</a:t>
            </a:r>
            <a:r>
              <a:rPr lang="en-GB" dirty="0">
                <a:solidFill>
                  <a:schemeClr val="accent1"/>
                </a:solidFill>
              </a:rPr>
              <a:t> Models from Global to Local Scales</a:t>
            </a:r>
          </a:p>
        </p:txBody>
      </p:sp>
      <p:sp>
        <p:nvSpPr>
          <p:cNvPr id="13321" name="7 Rectángulo"/>
          <p:cNvSpPr>
            <a:spLocks noChangeArrowheads="1"/>
          </p:cNvSpPr>
          <p:nvPr/>
        </p:nvSpPr>
        <p:spPr bwMode="auto">
          <a:xfrm>
            <a:off x="5027613" y="1246188"/>
            <a:ext cx="379253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GB" altLang="es-ES" sz="2400" dirty="0">
                <a:solidFill>
                  <a:schemeClr val="bg1"/>
                </a:solidFill>
              </a:rPr>
              <a:t>Multiscale models from </a:t>
            </a:r>
          </a:p>
          <a:p>
            <a:pPr eaLnBrk="1" hangingPunct="1"/>
            <a:r>
              <a:rPr lang="en-GB" altLang="es-ES" sz="2400" dirty="0">
                <a:solidFill>
                  <a:schemeClr val="bg1"/>
                </a:solidFill>
              </a:rPr>
              <a:t>global to local scales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4463"/>
            <a:ext cx="6191250" cy="696912"/>
          </a:xfrm>
        </p:spPr>
        <p:txBody>
          <a:bodyPr/>
          <a:lstStyle/>
          <a:p>
            <a:pPr>
              <a:defRPr/>
            </a:pPr>
            <a:r>
              <a:rPr lang="es-ES" dirty="0" smtClean="0"/>
              <a:t>Temporal </a:t>
            </a:r>
            <a:r>
              <a:rPr lang="es-ES" dirty="0" err="1" smtClean="0"/>
              <a:t>scales</a:t>
            </a:r>
            <a:endParaRPr lang="es-ES" dirty="0"/>
          </a:p>
        </p:txBody>
      </p:sp>
      <p:cxnSp>
        <p:nvCxnSpPr>
          <p:cNvPr id="33" name="32 Conector recto"/>
          <p:cNvCxnSpPr/>
          <p:nvPr/>
        </p:nvCxnSpPr>
        <p:spPr>
          <a:xfrm flipV="1">
            <a:off x="3384071" y="896466"/>
            <a:ext cx="0" cy="3517900"/>
          </a:xfrm>
          <a:prstGeom prst="line">
            <a:avLst/>
          </a:prstGeom>
          <a:noFill/>
          <a:ln w="57150" cap="flat" cmpd="sng" algn="ctr">
            <a:solidFill>
              <a:srgbClr val="FFFFFF">
                <a:shade val="95000"/>
                <a:satMod val="105000"/>
              </a:srgbClr>
            </a:solidFill>
            <a:prstDash val="sysDot"/>
          </a:ln>
          <a:effectLst/>
        </p:spPr>
      </p:cxnSp>
      <p:cxnSp>
        <p:nvCxnSpPr>
          <p:cNvPr id="36" name="35 Conector recto"/>
          <p:cNvCxnSpPr/>
          <p:nvPr/>
        </p:nvCxnSpPr>
        <p:spPr>
          <a:xfrm>
            <a:off x="241300" y="3222996"/>
            <a:ext cx="8683625" cy="0"/>
          </a:xfrm>
          <a:prstGeom prst="line">
            <a:avLst/>
          </a:prstGeom>
          <a:noFill/>
          <a:ln w="76200" cap="flat" cmpd="sng" algn="ctr">
            <a:solidFill>
              <a:srgbClr val="0070C0"/>
            </a:solidFill>
            <a:prstDash val="solid"/>
            <a:headEnd type="none" w="med" len="med"/>
            <a:tailEnd type="triangle" w="med" len="med"/>
          </a:ln>
          <a:effectLst/>
        </p:spPr>
      </p:cxnSp>
      <p:sp>
        <p:nvSpPr>
          <p:cNvPr id="37" name="4 CuadroTexto"/>
          <p:cNvSpPr txBox="1">
            <a:spLocks noChangeArrowheads="1"/>
          </p:cNvSpPr>
          <p:nvPr/>
        </p:nvSpPr>
        <p:spPr bwMode="auto">
          <a:xfrm rot="19800000">
            <a:off x="1860550" y="2632446"/>
            <a:ext cx="936625" cy="369888"/>
          </a:xfrm>
          <a:prstGeom prst="rect">
            <a:avLst/>
          </a:prstGeom>
          <a:solidFill>
            <a:srgbClr val="00499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1" i="0" u="none" strike="noStrike" kern="0" cap="none" spc="0" normalizeH="0" baseline="0" noProof="0" smtClean="0">
                <a:ln>
                  <a:noFill/>
                </a:ln>
                <a:solidFill>
                  <a:srgbClr val="FFFFFF"/>
                </a:solidFill>
                <a:effectLst/>
                <a:uLnTx/>
                <a:uFillTx/>
                <a:latin typeface="Arial" charset="0"/>
                <a:ea typeface="ＭＳ Ｐゴシック" pitchFamily="34" charset="-128"/>
              </a:rPr>
              <a:t>Today</a:t>
            </a:r>
          </a:p>
        </p:txBody>
      </p:sp>
      <p:sp>
        <p:nvSpPr>
          <p:cNvPr id="38" name="5 CuadroTexto"/>
          <p:cNvSpPr txBox="1">
            <a:spLocks noChangeArrowheads="1"/>
          </p:cNvSpPr>
          <p:nvPr/>
        </p:nvSpPr>
        <p:spPr bwMode="auto">
          <a:xfrm rot="19800000">
            <a:off x="2511425" y="2632446"/>
            <a:ext cx="936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Hours</a:t>
            </a:r>
          </a:p>
        </p:txBody>
      </p:sp>
      <p:sp>
        <p:nvSpPr>
          <p:cNvPr id="39" name="6 CuadroTexto"/>
          <p:cNvSpPr txBox="1">
            <a:spLocks noChangeArrowheads="1"/>
          </p:cNvSpPr>
          <p:nvPr/>
        </p:nvSpPr>
        <p:spPr bwMode="auto">
          <a:xfrm rot="19800000">
            <a:off x="3019425" y="2632446"/>
            <a:ext cx="936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Days</a:t>
            </a:r>
          </a:p>
        </p:txBody>
      </p:sp>
      <p:sp>
        <p:nvSpPr>
          <p:cNvPr id="40" name="7 CuadroTexto"/>
          <p:cNvSpPr txBox="1">
            <a:spLocks noChangeArrowheads="1"/>
          </p:cNvSpPr>
          <p:nvPr/>
        </p:nvSpPr>
        <p:spPr bwMode="auto">
          <a:xfrm rot="19800000">
            <a:off x="3995738" y="2632446"/>
            <a:ext cx="936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Weeks</a:t>
            </a:r>
          </a:p>
        </p:txBody>
      </p:sp>
      <p:sp>
        <p:nvSpPr>
          <p:cNvPr id="41" name="8 CuadroTexto"/>
          <p:cNvSpPr txBox="1">
            <a:spLocks noChangeArrowheads="1"/>
          </p:cNvSpPr>
          <p:nvPr/>
        </p:nvSpPr>
        <p:spPr bwMode="auto">
          <a:xfrm rot="19800000">
            <a:off x="4589463" y="2632446"/>
            <a:ext cx="9350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Months</a:t>
            </a:r>
          </a:p>
        </p:txBody>
      </p:sp>
      <p:sp>
        <p:nvSpPr>
          <p:cNvPr id="42" name="9 CuadroTexto"/>
          <p:cNvSpPr txBox="1">
            <a:spLocks noChangeArrowheads="1"/>
          </p:cNvSpPr>
          <p:nvPr/>
        </p:nvSpPr>
        <p:spPr bwMode="auto">
          <a:xfrm rot="19800000">
            <a:off x="5106988" y="2575296"/>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Seasons</a:t>
            </a:r>
          </a:p>
        </p:txBody>
      </p:sp>
      <p:sp>
        <p:nvSpPr>
          <p:cNvPr id="43" name="10 CuadroTexto"/>
          <p:cNvSpPr txBox="1">
            <a:spLocks noChangeArrowheads="1"/>
          </p:cNvSpPr>
          <p:nvPr/>
        </p:nvSpPr>
        <p:spPr bwMode="auto">
          <a:xfrm rot="19800000">
            <a:off x="5683250" y="2575296"/>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Years</a:t>
            </a:r>
          </a:p>
        </p:txBody>
      </p:sp>
      <p:sp>
        <p:nvSpPr>
          <p:cNvPr id="44" name="11 CuadroTexto"/>
          <p:cNvSpPr txBox="1">
            <a:spLocks noChangeArrowheads="1"/>
          </p:cNvSpPr>
          <p:nvPr/>
        </p:nvSpPr>
        <p:spPr bwMode="auto">
          <a:xfrm rot="19800000">
            <a:off x="6245225" y="2575296"/>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Decades</a:t>
            </a:r>
          </a:p>
        </p:txBody>
      </p:sp>
      <p:sp>
        <p:nvSpPr>
          <p:cNvPr id="45" name="12 CuadroTexto"/>
          <p:cNvSpPr txBox="1">
            <a:spLocks noChangeArrowheads="1"/>
          </p:cNvSpPr>
          <p:nvPr/>
        </p:nvSpPr>
        <p:spPr bwMode="auto">
          <a:xfrm rot="19800000">
            <a:off x="250825" y="2527671"/>
            <a:ext cx="13573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Past</a:t>
            </a:r>
          </a:p>
        </p:txBody>
      </p:sp>
      <p:sp>
        <p:nvSpPr>
          <p:cNvPr id="46" name="13 CuadroTexto"/>
          <p:cNvSpPr txBox="1">
            <a:spLocks noChangeArrowheads="1"/>
          </p:cNvSpPr>
          <p:nvPr/>
        </p:nvSpPr>
        <p:spPr bwMode="auto">
          <a:xfrm rot="19800000">
            <a:off x="7743825" y="2575296"/>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Century</a:t>
            </a:r>
          </a:p>
        </p:txBody>
      </p:sp>
      <p:sp>
        <p:nvSpPr>
          <p:cNvPr id="47" name="46 Rectángulo"/>
          <p:cNvSpPr/>
          <p:nvPr/>
        </p:nvSpPr>
        <p:spPr>
          <a:xfrm>
            <a:off x="2184400" y="3438896"/>
            <a:ext cx="1584325" cy="719138"/>
          </a:xfrm>
          <a:prstGeom prst="rect">
            <a:avLst/>
          </a:prstGeom>
          <a:solidFill>
            <a:srgbClr val="8DB3E2"/>
          </a:solidFill>
          <a:ln w="25400" cap="flat" cmpd="sng" algn="ctr">
            <a:solidFill>
              <a:srgbClr val="8DB3E2">
                <a:shade val="50000"/>
              </a:srgbClr>
            </a:solid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s-ES" sz="1800" b="1" i="0" u="none" strike="noStrike" kern="0" cap="none" spc="0" normalizeH="0" baseline="0" noProof="0" dirty="0">
                <a:ln>
                  <a:noFill/>
                </a:ln>
                <a:solidFill>
                  <a:srgbClr val="0070C0"/>
                </a:solidFill>
                <a:effectLst/>
                <a:uLnTx/>
                <a:uFillTx/>
                <a:latin typeface="Arial"/>
              </a:rPr>
              <a:t>FORECAST</a:t>
            </a:r>
          </a:p>
        </p:txBody>
      </p:sp>
      <p:sp>
        <p:nvSpPr>
          <p:cNvPr id="48" name="47 Rectángulo"/>
          <p:cNvSpPr/>
          <p:nvPr/>
        </p:nvSpPr>
        <p:spPr>
          <a:xfrm>
            <a:off x="3841750" y="3438896"/>
            <a:ext cx="3167063" cy="719138"/>
          </a:xfrm>
          <a:prstGeom prst="rect">
            <a:avLst/>
          </a:prstGeom>
          <a:ln/>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s-ES" sz="1800" b="1" i="0" u="none" strike="noStrike" kern="0" cap="none" spc="0" normalizeH="0" baseline="0" noProof="0" dirty="0">
                <a:ln>
                  <a:noFill/>
                </a:ln>
                <a:solidFill>
                  <a:srgbClr val="0070C0"/>
                </a:solidFill>
                <a:effectLst/>
                <a:uLnTx/>
                <a:uFillTx/>
                <a:latin typeface="Arial"/>
              </a:rPr>
              <a:t>PREDICTION</a:t>
            </a:r>
          </a:p>
        </p:txBody>
      </p:sp>
      <p:sp>
        <p:nvSpPr>
          <p:cNvPr id="49" name="48 Rectángulo"/>
          <p:cNvSpPr/>
          <p:nvPr/>
        </p:nvSpPr>
        <p:spPr>
          <a:xfrm>
            <a:off x="7081838" y="3438896"/>
            <a:ext cx="1727200" cy="719138"/>
          </a:xfrm>
          <a:prstGeom prst="rect">
            <a:avLst/>
          </a:prstGeom>
          <a:solidFill>
            <a:srgbClr val="8DB3E2"/>
          </a:solidFill>
          <a:ln w="25400" cap="flat" cmpd="sng" algn="ctr">
            <a:solidFill>
              <a:srgbClr val="8DB3E2">
                <a:shade val="50000"/>
              </a:srgbClr>
            </a:solid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s-ES" sz="1800" b="1" i="0" u="none" strike="noStrike" kern="0" cap="none" spc="0" normalizeH="0" baseline="0" noProof="0" dirty="0">
                <a:ln>
                  <a:noFill/>
                </a:ln>
                <a:solidFill>
                  <a:srgbClr val="0070C0"/>
                </a:solidFill>
                <a:effectLst/>
                <a:uLnTx/>
                <a:uFillTx/>
                <a:latin typeface="Arial"/>
              </a:rPr>
              <a:t>PROJECTION</a:t>
            </a:r>
          </a:p>
        </p:txBody>
      </p:sp>
      <p:sp>
        <p:nvSpPr>
          <p:cNvPr id="50" name="49 Rectángulo"/>
          <p:cNvSpPr/>
          <p:nvPr/>
        </p:nvSpPr>
        <p:spPr>
          <a:xfrm>
            <a:off x="241300" y="3438896"/>
            <a:ext cx="1871663" cy="719138"/>
          </a:xfrm>
          <a:prstGeom prst="rect">
            <a:avLst/>
          </a:prstGeom>
          <a:solidFill>
            <a:srgbClr val="8DB3E2"/>
          </a:solidFill>
          <a:ln w="25400" cap="flat" cmpd="sng" algn="ctr">
            <a:solidFill>
              <a:srgbClr val="8DB3E2">
                <a:shade val="50000"/>
              </a:srgbClr>
            </a:solid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s-ES" sz="1800" b="1" i="0" u="none" strike="noStrike" kern="0" cap="none" spc="0" normalizeH="0" baseline="0" noProof="0" dirty="0">
                <a:ln>
                  <a:noFill/>
                </a:ln>
                <a:solidFill>
                  <a:srgbClr val="0070C0"/>
                </a:solidFill>
                <a:effectLst/>
                <a:uLnTx/>
                <a:uFillTx/>
                <a:latin typeface="Arial"/>
              </a:rPr>
              <a:t>DIAGNOSTIC</a:t>
            </a:r>
          </a:p>
        </p:txBody>
      </p:sp>
      <p:pic>
        <p:nvPicPr>
          <p:cNvPr id="19" name="Picture 2" descr="D:\Dropbox\BSC ES SERVICES COMM\150513 Talk Energy Sector\icon_solar.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46338" y="4158034"/>
            <a:ext cx="1322387"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 descr="D:\Dropbox\BSC ES SERVICES COMM\150513 Talk Energy Sector\icon_solar.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475" y="4158034"/>
            <a:ext cx="1322388"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 descr="D:\Dropbox\BSC ES SERVICES COMM\150513 Talk Energy Sector\icon_wind.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81563" y="4159621"/>
            <a:ext cx="1322387"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3" descr="D:\Dropbox\BSC ES SERVICES COMM\150513 Talk Energy Sector\icon_wind.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5538" y="4159621"/>
            <a:ext cx="1320800"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144463"/>
            <a:ext cx="6408613" cy="696912"/>
          </a:xfrm>
        </p:spPr>
        <p:txBody>
          <a:bodyPr/>
          <a:lstStyle/>
          <a:p>
            <a:pPr>
              <a:defRPr/>
            </a:pPr>
            <a:r>
              <a:rPr lang="es-ES_tradnl" dirty="0" smtClean="0"/>
              <a:t>Mineral </a:t>
            </a:r>
            <a:r>
              <a:rPr lang="es-ES_tradnl" dirty="0" err="1" smtClean="0"/>
              <a:t>Dust</a:t>
            </a:r>
            <a:r>
              <a:rPr lang="es-ES_tradnl" dirty="0" smtClean="0"/>
              <a:t> </a:t>
            </a:r>
            <a:r>
              <a:rPr lang="es-ES_tradnl" dirty="0" err="1" smtClean="0"/>
              <a:t>Services</a:t>
            </a:r>
            <a:r>
              <a:rPr lang="es-ES_tradnl" dirty="0" smtClean="0"/>
              <a:t> </a:t>
            </a:r>
            <a:r>
              <a:rPr lang="es-ES_tradnl" dirty="0" err="1" smtClean="0"/>
              <a:t>for</a:t>
            </a:r>
            <a:r>
              <a:rPr lang="es-ES_tradnl" dirty="0" smtClean="0"/>
              <a:t> solar </a:t>
            </a:r>
            <a:r>
              <a:rPr lang="es-ES_tradnl" dirty="0" err="1" smtClean="0"/>
              <a:t>energy</a:t>
            </a:r>
            <a:endParaRPr lang="es-ES" dirty="0"/>
          </a:p>
        </p:txBody>
      </p:sp>
      <p:cxnSp>
        <p:nvCxnSpPr>
          <p:cNvPr id="33" name="32 Conector recto"/>
          <p:cNvCxnSpPr/>
          <p:nvPr/>
        </p:nvCxnSpPr>
        <p:spPr>
          <a:xfrm flipV="1">
            <a:off x="3384071" y="896466"/>
            <a:ext cx="0" cy="3517900"/>
          </a:xfrm>
          <a:prstGeom prst="line">
            <a:avLst/>
          </a:prstGeom>
          <a:noFill/>
          <a:ln w="57150" cap="flat" cmpd="sng" algn="ctr">
            <a:solidFill>
              <a:srgbClr val="FFFFFF">
                <a:shade val="95000"/>
                <a:satMod val="105000"/>
              </a:srgbClr>
            </a:solidFill>
            <a:prstDash val="sysDot"/>
          </a:ln>
          <a:effectLst/>
        </p:spPr>
      </p:cxnSp>
      <p:pic>
        <p:nvPicPr>
          <p:cNvPr id="20" name="Picture 2" descr="D:\Dropbox\BSC ES SERVICES COMM\150513 Talk Energy Sector\icon_solar.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328" y="918541"/>
            <a:ext cx="1322388"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ángulo 56"/>
          <p:cNvSpPr/>
          <p:nvPr/>
        </p:nvSpPr>
        <p:spPr>
          <a:xfrm>
            <a:off x="1422820" y="1114787"/>
            <a:ext cx="5381428" cy="461665"/>
          </a:xfrm>
          <a:prstGeom prst="rect">
            <a:avLst/>
          </a:prstGeom>
          <a:solidFill>
            <a:schemeClr val="tx2">
              <a:lumMod val="40000"/>
              <a:lumOff val="60000"/>
            </a:schemeClr>
          </a:solidFill>
        </p:spPr>
        <p:txBody>
          <a:bodyPr wrap="square">
            <a:spAutoFit/>
          </a:bodyPr>
          <a:lstStyle/>
          <a:p>
            <a:r>
              <a:rPr lang="en-US" sz="2400" kern="1100" spc="-10" dirty="0" smtClean="0">
                <a:solidFill>
                  <a:schemeClr val="accent1"/>
                </a:solidFill>
                <a:latin typeface="Calibri" panose="020F0502020204030204" pitchFamily="34" charset="0"/>
              </a:rPr>
              <a:t>1. Mineral dust assessment </a:t>
            </a:r>
            <a:endParaRPr lang="en-US" sz="2400" kern="1100" spc="-10" dirty="0">
              <a:solidFill>
                <a:schemeClr val="accent1"/>
              </a:solidFill>
              <a:latin typeface="Calibri" panose="020F0502020204030204" pitchFamily="34" charset="0"/>
            </a:endParaRPr>
          </a:p>
        </p:txBody>
      </p:sp>
      <p:pic>
        <p:nvPicPr>
          <p:cNvPr id="25" name="Imagen 4"/>
          <p:cNvPicPr>
            <a:picLocks noChangeAspect="1"/>
          </p:cNvPicPr>
          <p:nvPr/>
        </p:nvPicPr>
        <p:blipFill rotWithShape="1">
          <a:blip r:embed="rId4" cstate="print">
            <a:extLst>
              <a:ext uri="{28A0092B-C50C-407E-A947-70E740481C1C}">
                <a14:useLocalDpi xmlns:a14="http://schemas.microsoft.com/office/drawing/2010/main" val="0"/>
              </a:ext>
            </a:extLst>
          </a:blip>
          <a:srcRect t="13158" r="50630" b="6006"/>
          <a:stretch/>
        </p:blipFill>
        <p:spPr>
          <a:xfrm>
            <a:off x="0" y="4527812"/>
            <a:ext cx="3096344" cy="1903998"/>
          </a:xfrm>
          <a:prstGeom prst="rect">
            <a:avLst/>
          </a:prstGeom>
        </p:spPr>
      </p:pic>
      <p:sp>
        <p:nvSpPr>
          <p:cNvPr id="27" name="Rectángulo 30"/>
          <p:cNvSpPr/>
          <p:nvPr/>
        </p:nvSpPr>
        <p:spPr>
          <a:xfrm>
            <a:off x="1425980" y="3042973"/>
            <a:ext cx="5378268" cy="461665"/>
          </a:xfrm>
          <a:prstGeom prst="rect">
            <a:avLst/>
          </a:prstGeom>
          <a:solidFill>
            <a:schemeClr val="tx2">
              <a:lumMod val="40000"/>
              <a:lumOff val="60000"/>
            </a:schemeClr>
          </a:solidFill>
        </p:spPr>
        <p:txBody>
          <a:bodyPr wrap="square">
            <a:spAutoFit/>
          </a:bodyPr>
          <a:lstStyle/>
          <a:p>
            <a:r>
              <a:rPr lang="en-US" sz="2400" dirty="0" smtClean="0">
                <a:solidFill>
                  <a:schemeClr val="accent1"/>
                </a:solidFill>
                <a:latin typeface="Calibri" panose="020F0502020204030204" pitchFamily="34" charset="0"/>
              </a:rPr>
              <a:t>2. Forecast system</a:t>
            </a:r>
            <a:endParaRPr lang="en-US" sz="2400" dirty="0">
              <a:solidFill>
                <a:schemeClr val="accent1"/>
              </a:solidFill>
              <a:latin typeface="Calibri" panose="020F0502020204030204" pitchFamily="34" charset="0"/>
            </a:endParaRPr>
          </a:p>
        </p:txBody>
      </p:sp>
      <p:sp>
        <p:nvSpPr>
          <p:cNvPr id="28" name="Rectángulo 31"/>
          <p:cNvSpPr/>
          <p:nvPr/>
        </p:nvSpPr>
        <p:spPr>
          <a:xfrm>
            <a:off x="1425980" y="3511703"/>
            <a:ext cx="7034452" cy="646331"/>
          </a:xfrm>
          <a:prstGeom prst="rect">
            <a:avLst/>
          </a:prstGeom>
          <a:noFill/>
        </p:spPr>
        <p:txBody>
          <a:bodyPr wrap="square" rtlCol="0">
            <a:spAutoFit/>
          </a:bodyPr>
          <a:lstStyle/>
          <a:p>
            <a:pPr algn="just"/>
            <a:r>
              <a:rPr lang="en-US" dirty="0" smtClean="0">
                <a:solidFill>
                  <a:schemeClr val="accent4">
                    <a:lumMod val="50000"/>
                  </a:schemeClr>
                </a:solidFill>
                <a:latin typeface="Calibri" panose="020F0502020204030204" pitchFamily="34" charset="0"/>
              </a:rPr>
              <a:t>Provides early-warning </a:t>
            </a:r>
            <a:r>
              <a:rPr lang="en-US" dirty="0">
                <a:solidFill>
                  <a:schemeClr val="accent4">
                    <a:lumMod val="50000"/>
                  </a:schemeClr>
                </a:solidFill>
                <a:latin typeface="Calibri" panose="020F0502020204030204" pitchFamily="34" charset="0"/>
              </a:rPr>
              <a:t>information about current and future dust concentration and derived parameters critical for specific sectors.</a:t>
            </a:r>
          </a:p>
        </p:txBody>
      </p:sp>
      <p:sp>
        <p:nvSpPr>
          <p:cNvPr id="29" name="CuadroTexto 1"/>
          <p:cNvSpPr txBox="1"/>
          <p:nvPr/>
        </p:nvSpPr>
        <p:spPr>
          <a:xfrm>
            <a:off x="1422820" y="1556454"/>
            <a:ext cx="7721180" cy="369332"/>
          </a:xfrm>
          <a:prstGeom prst="rect">
            <a:avLst/>
          </a:prstGeom>
          <a:noFill/>
        </p:spPr>
        <p:txBody>
          <a:bodyPr wrap="square" rtlCol="0">
            <a:spAutoFit/>
          </a:bodyPr>
          <a:lstStyle/>
          <a:p>
            <a:r>
              <a:rPr lang="en-US" dirty="0" smtClean="0">
                <a:solidFill>
                  <a:schemeClr val="accent4">
                    <a:lumMod val="50000"/>
                  </a:schemeClr>
                </a:solidFill>
                <a:latin typeface="Calibri" panose="020F0502020204030204" pitchFamily="34" charset="0"/>
              </a:rPr>
              <a:t>BSC has developed in collaboration with NCEP the NMMB/BSC-Dust model. </a:t>
            </a:r>
            <a:endParaRPr lang="en-US" dirty="0">
              <a:solidFill>
                <a:schemeClr val="accent4">
                  <a:lumMod val="50000"/>
                </a:schemeClr>
              </a:solidFill>
              <a:latin typeface="Calibri" panose="020F0502020204030204" pitchFamily="34" charset="0"/>
            </a:endParaRPr>
          </a:p>
        </p:txBody>
      </p:sp>
      <p:sp>
        <p:nvSpPr>
          <p:cNvPr id="30" name="Rectángulo 40"/>
          <p:cNvSpPr/>
          <p:nvPr/>
        </p:nvSpPr>
        <p:spPr>
          <a:xfrm>
            <a:off x="2051720" y="1925786"/>
            <a:ext cx="5741469" cy="646331"/>
          </a:xfrm>
          <a:prstGeom prst="rect">
            <a:avLst/>
          </a:prstGeom>
        </p:spPr>
        <p:txBody>
          <a:bodyPr wrap="square">
            <a:spAutoFit/>
          </a:bodyPr>
          <a:lstStyle/>
          <a:p>
            <a:pPr marL="285750" indent="-285750">
              <a:buFont typeface="Wingdings" panose="05000000000000000000" pitchFamily="2" charset="2"/>
              <a:buChar char="§"/>
            </a:pPr>
            <a:r>
              <a:rPr lang="en-US" cap="all" dirty="0">
                <a:solidFill>
                  <a:schemeClr val="accent4">
                    <a:lumMod val="50000"/>
                  </a:schemeClr>
                </a:solidFill>
                <a:latin typeface="Calibri" panose="020F0502020204030204" pitchFamily="34" charset="0"/>
              </a:rPr>
              <a:t>regional and </a:t>
            </a:r>
            <a:r>
              <a:rPr lang="en-US" cap="all" dirty="0" smtClean="0">
                <a:solidFill>
                  <a:schemeClr val="accent4">
                    <a:lumMod val="50000"/>
                  </a:schemeClr>
                </a:solidFill>
                <a:latin typeface="Calibri" panose="020F0502020204030204" pitchFamily="34" charset="0"/>
              </a:rPr>
              <a:t> global scales</a:t>
            </a:r>
          </a:p>
          <a:p>
            <a:pPr marL="285750" indent="-285750">
              <a:buFont typeface="Wingdings" panose="05000000000000000000" pitchFamily="2" charset="2"/>
              <a:buChar char="§"/>
            </a:pPr>
            <a:r>
              <a:rPr lang="en-US" cap="all" dirty="0">
                <a:solidFill>
                  <a:schemeClr val="accent4">
                    <a:lumMod val="50000"/>
                  </a:schemeClr>
                </a:solidFill>
                <a:latin typeface="Calibri" panose="020F0502020204030204" pitchFamily="34" charset="0"/>
              </a:rPr>
              <a:t>On-line </a:t>
            </a:r>
            <a:r>
              <a:rPr lang="en-US" cap="all" dirty="0" smtClean="0">
                <a:solidFill>
                  <a:schemeClr val="accent4">
                    <a:lumMod val="50000"/>
                  </a:schemeClr>
                </a:solidFill>
                <a:latin typeface="Calibri" panose="020F0502020204030204" pitchFamily="34" charset="0"/>
              </a:rPr>
              <a:t>feedbacks: Dust-Radiation </a:t>
            </a:r>
            <a:r>
              <a:rPr lang="en-US" cap="all" dirty="0" smtClean="0">
                <a:solidFill>
                  <a:schemeClr val="accent4">
                    <a:lumMod val="50000"/>
                  </a:schemeClr>
                </a:solidFill>
                <a:latin typeface="Calibri" panose="020F0502020204030204" pitchFamily="34" charset="0"/>
              </a:rPr>
              <a:t>interaction</a:t>
            </a:r>
          </a:p>
        </p:txBody>
      </p:sp>
      <p:pic>
        <p:nvPicPr>
          <p:cNvPr id="31" name="Picture 2" descr="D:\Dropbox\BSC ES SERVICES COMM\150513 Talk Energy Sector\SOLAR ENERGY.jpg"/>
          <p:cNvPicPr>
            <a:picLocks noChangeAspect="1" noChangeArrowheads="1"/>
          </p:cNvPicPr>
          <p:nvPr/>
        </p:nvPicPr>
        <p:blipFill rotWithShape="1">
          <a:blip r:embed="rId5"/>
          <a:srcRect l="1210" r="930"/>
          <a:stretch/>
        </p:blipFill>
        <p:spPr bwMode="auto">
          <a:xfrm>
            <a:off x="6334963" y="4581285"/>
            <a:ext cx="2657438" cy="181343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2 Rectángulo"/>
          <p:cNvSpPr/>
          <p:nvPr/>
        </p:nvSpPr>
        <p:spPr>
          <a:xfrm>
            <a:off x="3384071" y="6554877"/>
            <a:ext cx="2685351" cy="369332"/>
          </a:xfrm>
          <a:prstGeom prst="rect">
            <a:avLst/>
          </a:prstGeom>
        </p:spPr>
        <p:txBody>
          <a:bodyPr wrap="none">
            <a:spAutoFit/>
          </a:bodyPr>
          <a:lstStyle/>
          <a:p>
            <a:r>
              <a:rPr lang="es-ES" dirty="0"/>
              <a:t>http://sds-was.aemet.es/</a:t>
            </a:r>
          </a:p>
        </p:txBody>
      </p:sp>
      <p:pic>
        <p:nvPicPr>
          <p:cNvPr id="4098"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44486" y="4609319"/>
            <a:ext cx="2724936" cy="17853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59652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144463"/>
            <a:ext cx="6191250" cy="696912"/>
          </a:xfrm>
        </p:spPr>
        <p:txBody>
          <a:bodyPr/>
          <a:lstStyle/>
          <a:p>
            <a:pPr>
              <a:defRPr/>
            </a:pPr>
            <a:r>
              <a:rPr lang="es-ES" dirty="0" err="1" smtClean="0"/>
              <a:t>Climate</a:t>
            </a:r>
            <a:r>
              <a:rPr lang="es-ES" dirty="0" smtClean="0"/>
              <a:t> </a:t>
            </a:r>
            <a:r>
              <a:rPr lang="es-ES" dirty="0" err="1" smtClean="0"/>
              <a:t>predictions</a:t>
            </a:r>
            <a:r>
              <a:rPr lang="es-ES" dirty="0"/>
              <a:t> </a:t>
            </a:r>
            <a:r>
              <a:rPr lang="es-ES" dirty="0" err="1" smtClean="0"/>
              <a:t>for</a:t>
            </a:r>
            <a:r>
              <a:rPr lang="es-ES" dirty="0" smtClean="0"/>
              <a:t> </a:t>
            </a:r>
            <a:r>
              <a:rPr lang="es-ES" dirty="0" err="1" smtClean="0"/>
              <a:t>wind</a:t>
            </a:r>
            <a:r>
              <a:rPr lang="es-ES" dirty="0" smtClean="0"/>
              <a:t> </a:t>
            </a:r>
            <a:r>
              <a:rPr lang="es-ES" dirty="0" err="1" smtClean="0"/>
              <a:t>power</a:t>
            </a:r>
            <a:endParaRPr lang="es-ES" dirty="0"/>
          </a:p>
        </p:txBody>
      </p:sp>
      <p:sp>
        <p:nvSpPr>
          <p:cNvPr id="23555" name="Text Placeholder 4"/>
          <p:cNvSpPr>
            <a:spLocks noGrp="1"/>
          </p:cNvSpPr>
          <p:nvPr>
            <p:ph type="body" sz="quarter" idx="10"/>
          </p:nvPr>
        </p:nvSpPr>
        <p:spPr bwMode="auto">
          <a:xfrm>
            <a:off x="287338" y="1062038"/>
            <a:ext cx="8569325" cy="432013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331" tIns="44665" rIns="89331" bIns="44665" numCol="1" anchor="t" anchorCtr="0" compatLnSpc="1">
            <a:prstTxWarp prst="textNoShape">
              <a:avLst/>
            </a:prstTxWarp>
          </a:bodyPr>
          <a:lstStyle/>
          <a:p>
            <a:r>
              <a:rPr lang="en-US" altLang="es-ES" dirty="0" smtClean="0">
                <a:latin typeface="Calibri" pitchFamily="34" charset="0"/>
                <a:ea typeface="ＭＳ Ｐゴシック" pitchFamily="34" charset="-128"/>
              </a:rPr>
              <a:t>Need </a:t>
            </a:r>
            <a:r>
              <a:rPr lang="en-US" altLang="es-ES" dirty="0" smtClean="0">
                <a:latin typeface="Calibri" pitchFamily="34" charset="0"/>
                <a:ea typeface="ＭＳ Ｐゴシック" pitchFamily="34" charset="-128"/>
              </a:rPr>
              <a:t>for sub-seasonal, seasonal and decadal climate predictions, new field in climate predictions</a:t>
            </a:r>
          </a:p>
          <a:p>
            <a:endParaRPr lang="en-US" altLang="es-ES" dirty="0" smtClean="0">
              <a:latin typeface="Calibri" pitchFamily="34" charset="0"/>
              <a:ea typeface="ＭＳ Ｐゴシック" pitchFamily="34" charset="-128"/>
            </a:endParaRPr>
          </a:p>
          <a:p>
            <a:r>
              <a:rPr lang="en-US" altLang="es-ES" dirty="0" smtClean="0">
                <a:latin typeface="Calibri" pitchFamily="34" charset="0"/>
                <a:ea typeface="ＭＳ Ｐゴシック" pitchFamily="34" charset="-128"/>
              </a:rPr>
              <a:t>Worldwide BSC-ES </a:t>
            </a:r>
            <a:r>
              <a:rPr lang="en-US" altLang="es-ES" dirty="0" smtClean="0">
                <a:latin typeface="Calibri" pitchFamily="34" charset="0"/>
                <a:ea typeface="ＭＳ Ｐゴシック" pitchFamily="34" charset="-128"/>
              </a:rPr>
              <a:t>and </a:t>
            </a:r>
            <a:r>
              <a:rPr lang="en-US" altLang="es-ES" dirty="0" smtClean="0">
                <a:latin typeface="Calibri" pitchFamily="34" charset="0"/>
                <a:ea typeface="ＭＳ Ｐゴシック" pitchFamily="34" charset="-128"/>
              </a:rPr>
              <a:t>Met </a:t>
            </a:r>
            <a:r>
              <a:rPr lang="en-US" altLang="es-ES" dirty="0" smtClean="0">
                <a:latin typeface="Calibri" pitchFamily="34" charset="0"/>
                <a:ea typeface="ＭＳ Ｐゴシック" pitchFamily="34" charset="-128"/>
              </a:rPr>
              <a:t>Office </a:t>
            </a:r>
            <a:r>
              <a:rPr lang="en-US" altLang="es-ES" dirty="0" smtClean="0">
                <a:latin typeface="Calibri" pitchFamily="34" charset="0"/>
                <a:ea typeface="ＭＳ Ｐゴシック" pitchFamily="34" charset="-128"/>
              </a:rPr>
              <a:t>are leading this </a:t>
            </a:r>
            <a:r>
              <a:rPr lang="en-US" altLang="es-ES" dirty="0" smtClean="0">
                <a:latin typeface="Calibri" pitchFamily="34" charset="0"/>
                <a:ea typeface="ＭＳ Ｐゴシック" pitchFamily="34" charset="-128"/>
              </a:rPr>
              <a:t>timeframe</a:t>
            </a:r>
          </a:p>
          <a:p>
            <a:endParaRPr lang="en-US" altLang="es-ES" dirty="0" smtClean="0">
              <a:latin typeface="Calibri" pitchFamily="34" charset="0"/>
              <a:ea typeface="ＭＳ Ｐゴシック" pitchFamily="34" charset="-128"/>
            </a:endParaRPr>
          </a:p>
          <a:p>
            <a:r>
              <a:rPr lang="en-US" altLang="es-ES" dirty="0" smtClean="0">
                <a:latin typeface="Calibri" pitchFamily="34" charset="0"/>
                <a:ea typeface="ＭＳ Ｐゴシック" pitchFamily="34" charset="-128"/>
              </a:rPr>
              <a:t>We are partners </a:t>
            </a:r>
            <a:r>
              <a:rPr lang="en-US" altLang="es-ES" dirty="0" smtClean="0">
                <a:latin typeface="Calibri" pitchFamily="34" charset="0"/>
                <a:ea typeface="ＭＳ Ｐゴシック" pitchFamily="34" charset="-128"/>
              </a:rPr>
              <a:t>in European projects (FP7 and H2020) in collaboration with private wind sector (EDPF, Vortex, EDPR…) </a:t>
            </a:r>
            <a:endParaRPr lang="en-US" altLang="es-ES" dirty="0" smtClean="0">
              <a:latin typeface="Calibri" pitchFamily="34" charset="0"/>
              <a:ea typeface="ＭＳ Ｐゴシック" pitchFamily="34" charset="-128"/>
            </a:endParaRPr>
          </a:p>
          <a:p>
            <a:endParaRPr lang="en-US" altLang="es-ES" dirty="0" smtClean="0">
              <a:latin typeface="Calibri" pitchFamily="34" charset="0"/>
              <a:ea typeface="ＭＳ Ｐゴシック" pitchFamily="34" charset="-128"/>
            </a:endParaRPr>
          </a:p>
          <a:p>
            <a:r>
              <a:rPr lang="en-US" altLang="es-ES" dirty="0" smtClean="0">
                <a:latin typeface="Calibri" pitchFamily="34" charset="0"/>
                <a:ea typeface="ＭＳ Ｐゴシック" pitchFamily="34" charset="-128"/>
              </a:rPr>
              <a:t>Partners in the First project of Copernicus for Energy</a:t>
            </a:r>
            <a:r>
              <a:rPr lang="en-US" altLang="es-ES" dirty="0" smtClean="0">
                <a:latin typeface="Calibri" pitchFamily="34" charset="0"/>
                <a:ea typeface="ＭＳ Ｐゴシック" pitchFamily="34" charset="-128"/>
              </a:rPr>
              <a:t> </a:t>
            </a:r>
            <a:endParaRPr lang="en-US" altLang="es-ES" dirty="0" smtClean="0">
              <a:latin typeface="Calibri" pitchFamily="34" charset="0"/>
              <a:ea typeface="ＭＳ Ｐゴシック" pitchFamily="34" charset="-128"/>
            </a:endParaRPr>
          </a:p>
        </p:txBody>
      </p:sp>
      <p:sp>
        <p:nvSpPr>
          <p:cNvPr id="23556" name="AutoShape 2" descr="Image result for edpr logo"/>
          <p:cNvSpPr>
            <a:spLocks noChangeAspect="1" noChangeArrowheads="1"/>
          </p:cNvSpPr>
          <p:nvPr/>
        </p:nvSpPr>
        <p:spPr bwMode="auto">
          <a:xfrm>
            <a:off x="176213"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endParaRPr lang="es-ES" altLang="es-ES"/>
          </a:p>
        </p:txBody>
      </p:sp>
      <p:pic>
        <p:nvPicPr>
          <p:cNvPr id="12" name="Picture 4" descr="http://kwind.me/future-of-renewables/assets/logo-edpr.jpg"/>
          <p:cNvPicPr>
            <a:picLocks noChangeAspect="1" noChangeArrowheads="1"/>
          </p:cNvPicPr>
          <p:nvPr/>
        </p:nvPicPr>
        <p:blipFill>
          <a:blip r:embed="rId3">
            <a:extLst>
              <a:ext uri="{28A0092B-C50C-407E-A947-70E740481C1C}">
                <a14:useLocalDpi xmlns:a14="http://schemas.microsoft.com/office/drawing/2010/main" val="0"/>
              </a:ext>
            </a:extLst>
          </a:blip>
          <a:srcRect t="9296" r="26328"/>
          <a:stretch>
            <a:fillRect/>
          </a:stretch>
        </p:blipFill>
        <p:spPr bwMode="auto">
          <a:xfrm>
            <a:off x="1735529" y="6209417"/>
            <a:ext cx="1845051" cy="757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https://brandcenter-en.edf.com/fichiers/fckeditor/Brandcenter/Gouvernance/EDF_Logo_RGB_300_F.jpg"/>
          <p:cNvPicPr>
            <a:picLocks noChangeAspect="1" noChangeArrowheads="1"/>
          </p:cNvPicPr>
          <p:nvPr/>
        </p:nvPicPr>
        <p:blipFill>
          <a:blip r:embed="rId4" cstate="print">
            <a:extLst>
              <a:ext uri="{28A0092B-C50C-407E-A947-70E740481C1C}">
                <a14:useLocalDpi xmlns:a14="http://schemas.microsoft.com/office/drawing/2010/main" val="0"/>
              </a:ext>
            </a:extLst>
          </a:blip>
          <a:srcRect l="10722" t="17789" r="11491" b="13210"/>
          <a:stretch>
            <a:fillRect/>
          </a:stretch>
        </p:blipFill>
        <p:spPr bwMode="auto">
          <a:xfrm>
            <a:off x="133782" y="5632696"/>
            <a:ext cx="1581147" cy="757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8" descr="http://www.wclimate.com/wp-content/uploads/2014/08/logo-alstom.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53142" y="6340435"/>
            <a:ext cx="1449195" cy="395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0" descr="https://www.enbw.com/cd-layout/images/all/logo_enbw-1400139937707.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01916" y="5888853"/>
            <a:ext cx="17716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2" descr="http://www.vortexfdc.com/assets/img/vortex-logo.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19872" y="5745311"/>
            <a:ext cx="1433270" cy="464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descr="http://t0.gstatic.com/images?q=tbn:ANd9GcT0EwAOdFIc9NJoeoQtXYEtQnVl0gcGD98nDzMHgk7c0kcRH2wg4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08304" y="6232235"/>
            <a:ext cx="1321381" cy="4694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5660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57145" y="144463"/>
            <a:ext cx="6430980" cy="696912"/>
          </a:xfrm>
        </p:spPr>
        <p:txBody>
          <a:bodyPr/>
          <a:lstStyle/>
          <a:p>
            <a:pPr>
              <a:defRPr/>
            </a:pPr>
            <a:r>
              <a:rPr lang="es-ES_tradnl" dirty="0" err="1" smtClean="0"/>
              <a:t>Climate</a:t>
            </a:r>
            <a:r>
              <a:rPr lang="es-ES_tradnl" dirty="0" smtClean="0"/>
              <a:t> </a:t>
            </a:r>
            <a:r>
              <a:rPr lang="es-ES_tradnl" dirty="0" err="1" smtClean="0"/>
              <a:t>services</a:t>
            </a:r>
            <a:r>
              <a:rPr lang="es-ES_tradnl" dirty="0" smtClean="0"/>
              <a:t> </a:t>
            </a:r>
            <a:r>
              <a:rPr lang="es-ES_tradnl" dirty="0" err="1" smtClean="0"/>
              <a:t>for</a:t>
            </a:r>
            <a:r>
              <a:rPr lang="es-ES_tradnl" dirty="0" smtClean="0"/>
              <a:t> </a:t>
            </a:r>
            <a:r>
              <a:rPr lang="es-ES_tradnl" dirty="0" err="1" smtClean="0"/>
              <a:t>wind</a:t>
            </a:r>
            <a:r>
              <a:rPr lang="es-ES_tradnl" dirty="0" smtClean="0"/>
              <a:t> </a:t>
            </a:r>
            <a:r>
              <a:rPr lang="es-ES_tradnl" dirty="0" err="1" smtClean="0"/>
              <a:t>energy</a:t>
            </a:r>
            <a:endParaRPr lang="es-ES" dirty="0"/>
          </a:p>
        </p:txBody>
      </p:sp>
      <p:cxnSp>
        <p:nvCxnSpPr>
          <p:cNvPr id="33" name="32 Conector recto"/>
          <p:cNvCxnSpPr/>
          <p:nvPr/>
        </p:nvCxnSpPr>
        <p:spPr>
          <a:xfrm flipV="1">
            <a:off x="3384071" y="896466"/>
            <a:ext cx="0" cy="3517900"/>
          </a:xfrm>
          <a:prstGeom prst="line">
            <a:avLst/>
          </a:prstGeom>
          <a:noFill/>
          <a:ln w="57150" cap="flat" cmpd="sng" algn="ctr">
            <a:solidFill>
              <a:srgbClr val="FFFFFF">
                <a:shade val="95000"/>
                <a:satMod val="105000"/>
              </a:srgbClr>
            </a:solidFill>
            <a:prstDash val="sysDot"/>
          </a:ln>
          <a:effectLst/>
        </p:spPr>
      </p:cxnSp>
      <p:sp>
        <p:nvSpPr>
          <p:cNvPr id="58" name="Text Box 9"/>
          <p:cNvSpPr txBox="1">
            <a:spLocks noChangeArrowheads="1"/>
          </p:cNvSpPr>
          <p:nvPr/>
        </p:nvSpPr>
        <p:spPr bwMode="auto">
          <a:xfrm>
            <a:off x="3491880" y="2429842"/>
            <a:ext cx="5591224" cy="105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9360" tIns="51480" rIns="99360" bIns="51480" anchor="ct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ＭＳ Ｐゴシック" charset="0"/>
                <a:cs typeface="DejaVu Sans" charset="0"/>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5pPr>
            <a:lvl6pPr marL="25146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6pPr>
            <a:lvl7pPr marL="29718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7pPr>
            <a:lvl8pPr marL="34290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8pPr>
            <a:lvl9pPr marL="38862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a:pPr>
            <a:r>
              <a:rPr kumimoji="0" lang="en-GB" sz="1800" b="1" i="0" u="none" strike="noStrike" kern="0" cap="none" spc="0" normalizeH="0" baseline="0" noProof="0" dirty="0">
                <a:ln>
                  <a:noFill/>
                </a:ln>
                <a:solidFill>
                  <a:srgbClr val="000000"/>
                </a:solidFill>
                <a:effectLst/>
                <a:uLnTx/>
                <a:uFillTx/>
                <a:latin typeface="Arial" charset="0"/>
                <a:ea typeface="ＭＳ Ｐゴシック" charset="0"/>
              </a:rPr>
              <a:t>EUPORIAS:</a:t>
            </a:r>
            <a:r>
              <a:rPr kumimoji="0" lang="en-GB" sz="1800" b="0" i="0" u="none" strike="noStrike" kern="0" cap="none" spc="0" normalizeH="0" baseline="0" noProof="0" dirty="0">
                <a:ln>
                  <a:noFill/>
                </a:ln>
                <a:solidFill>
                  <a:srgbClr val="000000"/>
                </a:solidFill>
                <a:effectLst/>
                <a:uLnTx/>
                <a:uFillTx/>
                <a:latin typeface="Arial" charset="0"/>
                <a:ea typeface="ＭＳ Ｐゴシック" charset="0"/>
              </a:rPr>
              <a:t> </a:t>
            </a:r>
            <a:r>
              <a:rPr kumimoji="0" lang="en-GB" sz="1800" b="0" i="0" u="none" strike="noStrike" kern="0" cap="none" spc="0" normalizeH="0" baseline="0" noProof="0" dirty="0" err="1">
                <a:ln>
                  <a:noFill/>
                </a:ln>
                <a:solidFill>
                  <a:prstClr val="black">
                    <a:lumMod val="65000"/>
                    <a:lumOff val="35000"/>
                  </a:prstClr>
                </a:solidFill>
                <a:effectLst/>
                <a:uLnTx/>
                <a:uFillTx/>
                <a:latin typeface="Arial" charset="0"/>
                <a:ea typeface="ＭＳ Ｐゴシック" charset="0"/>
              </a:rPr>
              <a:t>EUropean</a:t>
            </a:r>
            <a:r>
              <a:rPr kumimoji="0" lang="en-GB" sz="1800" b="0" i="0" u="none" strike="noStrike" kern="0" cap="none" spc="0" normalizeH="0" baseline="0" noProof="0" dirty="0">
                <a:ln>
                  <a:noFill/>
                </a:ln>
                <a:solidFill>
                  <a:prstClr val="black">
                    <a:lumMod val="65000"/>
                    <a:lumOff val="35000"/>
                  </a:prstClr>
                </a:solidFill>
                <a:effectLst/>
                <a:uLnTx/>
                <a:uFillTx/>
                <a:latin typeface="Arial" charset="0"/>
                <a:ea typeface="ＭＳ Ｐゴシック" charset="0"/>
              </a:rPr>
              <a:t> Provision Of Regional Impact Assessment on a Seasonal-to-decadal timescale</a:t>
            </a:r>
          </a:p>
        </p:txBody>
      </p:sp>
      <p:pic>
        <p:nvPicPr>
          <p:cNvPr id="61"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51421" y="2717874"/>
            <a:ext cx="1125711" cy="21621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62" name="Text Box 9"/>
          <p:cNvSpPr txBox="1">
            <a:spLocks noChangeArrowheads="1"/>
          </p:cNvSpPr>
          <p:nvPr/>
        </p:nvSpPr>
        <p:spPr bwMode="auto">
          <a:xfrm>
            <a:off x="3491880" y="1522400"/>
            <a:ext cx="5591224" cy="105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9360" tIns="51480" rIns="99360" bIns="51480" anchor="ct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ＭＳ Ｐゴシック" charset="0"/>
                <a:cs typeface="DejaVu Sans" charset="0"/>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5pPr>
            <a:lvl6pPr marL="25146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6pPr>
            <a:lvl7pPr marL="29718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7pPr>
            <a:lvl8pPr marL="34290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8pPr>
            <a:lvl9pPr marL="38862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a:pPr>
            <a:r>
              <a:rPr kumimoji="0" lang="en-GB" sz="1800" b="1" i="0" u="none" strike="noStrike" kern="0" cap="none" spc="0" normalizeH="0" baseline="0" noProof="0" dirty="0" smtClean="0">
                <a:ln>
                  <a:noFill/>
                </a:ln>
                <a:solidFill>
                  <a:srgbClr val="000000"/>
                </a:solidFill>
                <a:effectLst/>
                <a:uLnTx/>
                <a:uFillTx/>
                <a:latin typeface="Arial" charset="0"/>
                <a:ea typeface="ＭＳ Ｐゴシック" charset="0"/>
              </a:rPr>
              <a:t>SPECS: </a:t>
            </a:r>
            <a:r>
              <a:rPr kumimoji="0" lang="en-GB" sz="1800" b="0" i="0" u="none" strike="noStrike" kern="0" cap="none" spc="0" normalizeH="0" baseline="0" noProof="0" dirty="0" smtClean="0">
                <a:ln>
                  <a:noFill/>
                </a:ln>
                <a:solidFill>
                  <a:prstClr val="black">
                    <a:lumMod val="65000"/>
                    <a:lumOff val="35000"/>
                  </a:prstClr>
                </a:solidFill>
                <a:effectLst/>
                <a:uLnTx/>
                <a:uFillTx/>
                <a:latin typeface="Arial" charset="0"/>
                <a:ea typeface="ＭＳ Ｐゴシック" charset="0"/>
              </a:rPr>
              <a:t>Seasonal-to-decadal climate Prediction </a:t>
            </a:r>
            <a:r>
              <a:rPr kumimoji="0" lang="en-GB" sz="1800" b="0" i="0" u="none" strike="noStrike" kern="0" cap="none" spc="0" normalizeH="0" baseline="0" noProof="0" dirty="0">
                <a:ln>
                  <a:noFill/>
                </a:ln>
                <a:solidFill>
                  <a:prstClr val="black">
                    <a:lumMod val="65000"/>
                    <a:lumOff val="35000"/>
                  </a:prstClr>
                </a:solidFill>
                <a:effectLst/>
                <a:uLnTx/>
                <a:uFillTx/>
                <a:latin typeface="Arial" charset="0"/>
                <a:ea typeface="ＭＳ Ｐゴシック" charset="0"/>
              </a:rPr>
              <a:t>for the improvement of European Climate Services</a:t>
            </a:r>
          </a:p>
        </p:txBody>
      </p:sp>
      <p:pic>
        <p:nvPicPr>
          <p:cNvPr id="63"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4175" y="2367683"/>
            <a:ext cx="1084134" cy="88271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64" name="Picture 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67743" y="1775833"/>
            <a:ext cx="1009389" cy="36597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65" name="8 Imagen" descr="newa_logo_web_rgb.png"/>
          <p:cNvPicPr>
            <a:picLocks noChangeAspect="1"/>
          </p:cNvPicPr>
          <p:nvPr/>
        </p:nvPicPr>
        <p:blipFill>
          <a:blip r:embed="rId6" cstate="print"/>
          <a:srcRect l="27319" t="31970"/>
          <a:stretch>
            <a:fillRect/>
          </a:stretch>
        </p:blipFill>
        <p:spPr>
          <a:xfrm>
            <a:off x="2304795" y="3581970"/>
            <a:ext cx="972338" cy="350042"/>
          </a:xfrm>
          <a:prstGeom prst="rect">
            <a:avLst/>
          </a:prstGeom>
        </p:spPr>
      </p:pic>
      <p:sp>
        <p:nvSpPr>
          <p:cNvPr id="67" name="Rectángulo 15"/>
          <p:cNvSpPr/>
          <p:nvPr/>
        </p:nvSpPr>
        <p:spPr>
          <a:xfrm>
            <a:off x="3491880" y="3581970"/>
            <a:ext cx="5591224" cy="369332"/>
          </a:xfrm>
          <a:prstGeom prst="rect">
            <a:avLst/>
          </a:prstGeom>
        </p:spPr>
        <p:txBody>
          <a:bodyPr wrap="square">
            <a:spAutoFit/>
          </a:bodyPr>
          <a:lstStyle/>
          <a:p>
            <a:pPr fontAlgn="auto">
              <a:spcBef>
                <a:spcPts val="0"/>
              </a:spcBef>
              <a:spcAft>
                <a:spcPts val="0"/>
              </a:spcAft>
            </a:pPr>
            <a:r>
              <a:rPr lang="en-GB" b="1" dirty="0">
                <a:solidFill>
                  <a:srgbClr val="000000"/>
                </a:solidFill>
                <a:latin typeface="Arial" charset="0"/>
                <a:ea typeface="ＭＳ Ｐゴシック" charset="0"/>
              </a:rPr>
              <a:t>NEWA: </a:t>
            </a:r>
            <a:r>
              <a:rPr lang="en-GB" dirty="0">
                <a:solidFill>
                  <a:prstClr val="black">
                    <a:lumMod val="65000"/>
                    <a:lumOff val="35000"/>
                  </a:prstClr>
                </a:solidFill>
                <a:latin typeface="Arial" charset="0"/>
                <a:ea typeface="ＭＳ Ｐゴシック" charset="0"/>
              </a:rPr>
              <a:t>New European Wind Atlas</a:t>
            </a:r>
            <a:endParaRPr lang="es-ES" dirty="0">
              <a:solidFill>
                <a:prstClr val="black">
                  <a:lumMod val="65000"/>
                  <a:lumOff val="35000"/>
                </a:prstClr>
              </a:solidFill>
              <a:latin typeface="Arial" charset="0"/>
              <a:ea typeface="ＭＳ Ｐゴシック" charset="0"/>
            </a:endParaRPr>
          </a:p>
        </p:txBody>
      </p:sp>
      <p:pic>
        <p:nvPicPr>
          <p:cNvPr id="2050" name="Picture 2" descr="http://www.ucc.ie/en/media/research/researchatucc/h202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57145" y="5033831"/>
            <a:ext cx="1462528" cy="471783"/>
          </a:xfrm>
          <a:prstGeom prst="rect">
            <a:avLst/>
          </a:prstGeom>
          <a:noFill/>
          <a:extLst>
            <a:ext uri="{909E8E84-426E-40DD-AFC4-6F175D3DCCD1}">
              <a14:hiddenFill xmlns:a14="http://schemas.microsoft.com/office/drawing/2010/main">
                <a:solidFill>
                  <a:srgbClr val="FFFFFF"/>
                </a:solidFill>
              </a14:hiddenFill>
            </a:ext>
          </a:extLst>
        </p:spPr>
      </p:pic>
      <p:sp>
        <p:nvSpPr>
          <p:cNvPr id="19" name="Rectángulo 15"/>
          <p:cNvSpPr/>
          <p:nvPr/>
        </p:nvSpPr>
        <p:spPr>
          <a:xfrm>
            <a:off x="3491880" y="4268236"/>
            <a:ext cx="5591224" cy="923330"/>
          </a:xfrm>
          <a:prstGeom prst="rect">
            <a:avLst/>
          </a:prstGeom>
        </p:spPr>
        <p:txBody>
          <a:bodyPr wrap="square">
            <a:spAutoFit/>
          </a:bodyPr>
          <a:lstStyle/>
          <a:p>
            <a:pPr fontAlgn="auto">
              <a:spcBef>
                <a:spcPts val="0"/>
              </a:spcBef>
              <a:spcAft>
                <a:spcPts val="0"/>
              </a:spcAft>
            </a:pPr>
            <a:r>
              <a:rPr lang="en-GB" b="1" dirty="0" smtClean="0">
                <a:solidFill>
                  <a:srgbClr val="000000"/>
                </a:solidFill>
                <a:latin typeface="Arial" charset="0"/>
                <a:ea typeface="ＭＳ Ｐゴシック" charset="0"/>
              </a:rPr>
              <a:t>PRIMAVERA: </a:t>
            </a:r>
            <a:r>
              <a:rPr lang="en-US" dirty="0">
                <a:solidFill>
                  <a:prstClr val="black">
                    <a:lumMod val="65000"/>
                    <a:lumOff val="35000"/>
                  </a:prstClr>
                </a:solidFill>
                <a:latin typeface="Arial" charset="0"/>
                <a:ea typeface="ＭＳ Ｐゴシック" charset="0"/>
              </a:rPr>
              <a:t>Process-based climate simulation: advances in high-resolution modelling and </a:t>
            </a:r>
            <a:r>
              <a:rPr lang="en-US" dirty="0" err="1">
                <a:solidFill>
                  <a:prstClr val="black">
                    <a:lumMod val="65000"/>
                    <a:lumOff val="35000"/>
                  </a:prstClr>
                </a:solidFill>
                <a:latin typeface="Arial" charset="0"/>
                <a:ea typeface="ＭＳ Ｐゴシック" charset="0"/>
              </a:rPr>
              <a:t>european</a:t>
            </a:r>
            <a:r>
              <a:rPr lang="en-US" dirty="0">
                <a:solidFill>
                  <a:prstClr val="black">
                    <a:lumMod val="65000"/>
                    <a:lumOff val="35000"/>
                  </a:prstClr>
                </a:solidFill>
                <a:latin typeface="Arial" charset="0"/>
                <a:ea typeface="ＭＳ Ｐゴシック" charset="0"/>
              </a:rPr>
              <a:t> climate risk assessment</a:t>
            </a:r>
            <a:endParaRPr lang="es-ES" dirty="0">
              <a:solidFill>
                <a:prstClr val="black">
                  <a:lumMod val="65000"/>
                  <a:lumOff val="35000"/>
                </a:prstClr>
              </a:solidFill>
              <a:latin typeface="Arial" charset="0"/>
              <a:ea typeface="ＭＳ Ｐゴシック" charset="0"/>
            </a:endParaRPr>
          </a:p>
        </p:txBody>
      </p:sp>
      <p:pic>
        <p:nvPicPr>
          <p:cNvPr id="1027"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353088" y="4374058"/>
            <a:ext cx="924045" cy="186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Rectángulo 15"/>
          <p:cNvSpPr/>
          <p:nvPr/>
        </p:nvSpPr>
        <p:spPr>
          <a:xfrm>
            <a:off x="3491880" y="5454178"/>
            <a:ext cx="5591224" cy="646331"/>
          </a:xfrm>
          <a:prstGeom prst="rect">
            <a:avLst/>
          </a:prstGeom>
        </p:spPr>
        <p:txBody>
          <a:bodyPr wrap="square">
            <a:spAutoFit/>
          </a:bodyPr>
          <a:lstStyle/>
          <a:p>
            <a:pPr fontAlgn="auto">
              <a:spcBef>
                <a:spcPts val="0"/>
              </a:spcBef>
              <a:spcAft>
                <a:spcPts val="0"/>
              </a:spcAft>
            </a:pPr>
            <a:r>
              <a:rPr lang="en-GB" b="1" dirty="0" smtClean="0">
                <a:solidFill>
                  <a:srgbClr val="000000"/>
                </a:solidFill>
                <a:latin typeface="Arial" charset="0"/>
                <a:ea typeface="ＭＳ Ｐゴシック" charset="0"/>
              </a:rPr>
              <a:t>IMPREX: </a:t>
            </a:r>
            <a:r>
              <a:rPr lang="en-US" dirty="0" smtClean="0">
                <a:solidFill>
                  <a:prstClr val="black">
                    <a:lumMod val="65000"/>
                    <a:lumOff val="35000"/>
                  </a:prstClr>
                </a:solidFill>
                <a:latin typeface="Arial" charset="0"/>
                <a:ea typeface="ＭＳ Ｐゴシック" charset="0"/>
              </a:rPr>
              <a:t>Improving predictions and management of hydrological Extremes</a:t>
            </a:r>
            <a:endParaRPr lang="es-ES" dirty="0">
              <a:solidFill>
                <a:prstClr val="black">
                  <a:lumMod val="65000"/>
                  <a:lumOff val="35000"/>
                </a:prstClr>
              </a:solidFill>
              <a:latin typeface="Arial" charset="0"/>
              <a:ea typeface="ＭＳ Ｐゴシック" charset="0"/>
            </a:endParaRPr>
          </a:p>
        </p:txBody>
      </p:sp>
      <p:sp>
        <p:nvSpPr>
          <p:cNvPr id="23" name="Rectángulo 15"/>
          <p:cNvSpPr/>
          <p:nvPr/>
        </p:nvSpPr>
        <p:spPr>
          <a:xfrm>
            <a:off x="3491880" y="6318274"/>
            <a:ext cx="5591224" cy="369332"/>
          </a:xfrm>
          <a:prstGeom prst="rect">
            <a:avLst/>
          </a:prstGeom>
        </p:spPr>
        <p:txBody>
          <a:bodyPr wrap="square">
            <a:spAutoFit/>
          </a:bodyPr>
          <a:lstStyle/>
          <a:p>
            <a:pPr fontAlgn="auto">
              <a:spcBef>
                <a:spcPts val="0"/>
              </a:spcBef>
              <a:spcAft>
                <a:spcPts val="0"/>
              </a:spcAft>
            </a:pPr>
            <a:r>
              <a:rPr lang="en-GB" b="1" dirty="0" smtClean="0">
                <a:solidFill>
                  <a:srgbClr val="000000"/>
                </a:solidFill>
                <a:latin typeface="Arial" charset="0"/>
                <a:ea typeface="ＭＳ Ｐゴシック" charset="0"/>
              </a:rPr>
              <a:t>CLIM4ENERGY: </a:t>
            </a:r>
            <a:r>
              <a:rPr lang="en-US" dirty="0" smtClean="0">
                <a:solidFill>
                  <a:prstClr val="black">
                    <a:lumMod val="65000"/>
                    <a:lumOff val="35000"/>
                  </a:prstClr>
                </a:solidFill>
                <a:latin typeface="Arial" charset="0"/>
                <a:ea typeface="ＭＳ Ｐゴシック" charset="0"/>
              </a:rPr>
              <a:t>Climate for Energy</a:t>
            </a:r>
            <a:endParaRPr lang="es-ES" dirty="0">
              <a:solidFill>
                <a:prstClr val="black">
                  <a:lumMod val="65000"/>
                  <a:lumOff val="35000"/>
                </a:prstClr>
              </a:solidFill>
              <a:latin typeface="Arial" charset="0"/>
              <a:ea typeface="ＭＳ Ｐゴシック" charset="0"/>
            </a:endParaRPr>
          </a:p>
        </p:txBody>
      </p:sp>
      <p:pic>
        <p:nvPicPr>
          <p:cNvPr id="1029" name="Picture 5" descr="Copernicus "/>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5912" y="6174258"/>
            <a:ext cx="1565405" cy="652252"/>
          </a:xfrm>
          <a:prstGeom prst="rect">
            <a:avLst/>
          </a:prstGeom>
          <a:noFill/>
          <a:extLst>
            <a:ext uri="{909E8E84-426E-40DD-AFC4-6F175D3DCCD1}">
              <a14:hiddenFill xmlns:a14="http://schemas.microsoft.com/office/drawing/2010/main">
                <a:solidFill>
                  <a:srgbClr val="FFFFFF"/>
                </a:solidFill>
              </a14:hiddenFill>
            </a:ext>
          </a:extLst>
        </p:spPr>
      </p:pic>
      <p:sp>
        <p:nvSpPr>
          <p:cNvPr id="5" name="4 Abrir llave"/>
          <p:cNvSpPr/>
          <p:nvPr/>
        </p:nvSpPr>
        <p:spPr>
          <a:xfrm>
            <a:off x="1834417" y="1775832"/>
            <a:ext cx="317003" cy="2382201"/>
          </a:xfrm>
          <a:prstGeom prst="lef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6" name="25 Abrir llave"/>
          <p:cNvSpPr/>
          <p:nvPr/>
        </p:nvSpPr>
        <p:spPr>
          <a:xfrm>
            <a:off x="1834418" y="4310435"/>
            <a:ext cx="289310" cy="1790074"/>
          </a:xfrm>
          <a:prstGeom prst="lef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7" name="26 Abrir llave"/>
          <p:cNvSpPr/>
          <p:nvPr/>
        </p:nvSpPr>
        <p:spPr>
          <a:xfrm>
            <a:off x="1832290" y="6246267"/>
            <a:ext cx="291437" cy="648071"/>
          </a:xfrm>
          <a:prstGeom prst="lef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9" name="1 Título"/>
          <p:cNvSpPr txBox="1">
            <a:spLocks/>
          </p:cNvSpPr>
          <p:nvPr/>
        </p:nvSpPr>
        <p:spPr>
          <a:xfrm>
            <a:off x="180529" y="1012850"/>
            <a:ext cx="9143999" cy="696912"/>
          </a:xfrm>
          <a:prstGeom prst="rect">
            <a:avLst/>
          </a:prstGeom>
        </p:spPr>
        <p:txBody>
          <a:bodyPr/>
          <a:lstStyle>
            <a:lvl1pPr algn="l" rtl="0" eaLnBrk="0" fontAlgn="base" hangingPunct="0">
              <a:spcBef>
                <a:spcPct val="0"/>
              </a:spcBef>
              <a:spcAft>
                <a:spcPct val="0"/>
              </a:spcAft>
              <a:defRPr sz="2800" baseline="0">
                <a:solidFill>
                  <a:schemeClr val="accent1"/>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s-ES_tradnl" sz="2000" kern="0" dirty="0" smtClean="0">
                <a:solidFill>
                  <a:schemeClr val="accent2"/>
                </a:solidFill>
              </a:rPr>
              <a:t>ESS </a:t>
            </a:r>
            <a:r>
              <a:rPr lang="es-ES_tradnl" sz="2000" kern="0" dirty="0" err="1" smtClean="0">
                <a:solidFill>
                  <a:schemeClr val="accent2"/>
                </a:solidFill>
              </a:rPr>
              <a:t>partnership</a:t>
            </a:r>
            <a:r>
              <a:rPr lang="es-ES_tradnl" sz="2000" kern="0" dirty="0" smtClean="0">
                <a:solidFill>
                  <a:schemeClr val="accent2"/>
                </a:solidFill>
              </a:rPr>
              <a:t> in EU </a:t>
            </a:r>
            <a:r>
              <a:rPr lang="es-ES_tradnl" sz="2000" kern="0" dirty="0" err="1" smtClean="0">
                <a:solidFill>
                  <a:schemeClr val="accent2"/>
                </a:solidFill>
              </a:rPr>
              <a:t>Projects</a:t>
            </a:r>
            <a:r>
              <a:rPr lang="es-ES_tradnl" sz="2000" kern="0" dirty="0" smtClean="0">
                <a:solidFill>
                  <a:schemeClr val="accent2"/>
                </a:solidFill>
              </a:rPr>
              <a:t> in </a:t>
            </a:r>
            <a:r>
              <a:rPr lang="es-ES_tradnl" sz="2000" kern="0" dirty="0" err="1" smtClean="0">
                <a:solidFill>
                  <a:schemeClr val="accent2"/>
                </a:solidFill>
              </a:rPr>
              <a:t>climate</a:t>
            </a:r>
            <a:r>
              <a:rPr lang="es-ES_tradnl" sz="2000" kern="0" dirty="0" smtClean="0">
                <a:solidFill>
                  <a:schemeClr val="accent2"/>
                </a:solidFill>
              </a:rPr>
              <a:t> </a:t>
            </a:r>
            <a:r>
              <a:rPr lang="es-ES_tradnl" sz="2000" kern="0" dirty="0" err="1" smtClean="0">
                <a:solidFill>
                  <a:schemeClr val="accent2"/>
                </a:solidFill>
              </a:rPr>
              <a:t>services</a:t>
            </a:r>
            <a:r>
              <a:rPr lang="es-ES_tradnl" sz="2000" kern="0" dirty="0" smtClean="0">
                <a:solidFill>
                  <a:schemeClr val="accent2"/>
                </a:solidFill>
              </a:rPr>
              <a:t> </a:t>
            </a:r>
            <a:r>
              <a:rPr lang="es-ES_tradnl" sz="2000" kern="0" dirty="0" err="1" smtClean="0">
                <a:solidFill>
                  <a:schemeClr val="accent2"/>
                </a:solidFill>
              </a:rPr>
              <a:t>for</a:t>
            </a:r>
            <a:r>
              <a:rPr lang="es-ES_tradnl" sz="2000" kern="0" dirty="0" smtClean="0">
                <a:solidFill>
                  <a:schemeClr val="accent2"/>
                </a:solidFill>
              </a:rPr>
              <a:t> </a:t>
            </a:r>
            <a:r>
              <a:rPr lang="es-ES_tradnl" sz="2000" kern="0" dirty="0" err="1" smtClean="0">
                <a:solidFill>
                  <a:schemeClr val="accent2"/>
                </a:solidFill>
              </a:rPr>
              <a:t>the</a:t>
            </a:r>
            <a:r>
              <a:rPr lang="es-ES_tradnl" sz="2000" kern="0" dirty="0" smtClean="0">
                <a:solidFill>
                  <a:schemeClr val="accent2"/>
                </a:solidFill>
              </a:rPr>
              <a:t> </a:t>
            </a:r>
            <a:r>
              <a:rPr lang="es-ES_tradnl" sz="2000" kern="0" dirty="0" err="1" smtClean="0">
                <a:solidFill>
                  <a:schemeClr val="accent2"/>
                </a:solidFill>
              </a:rPr>
              <a:t>energy</a:t>
            </a:r>
            <a:r>
              <a:rPr lang="es-ES_tradnl" sz="2000" kern="0" dirty="0" smtClean="0">
                <a:solidFill>
                  <a:schemeClr val="accent2"/>
                </a:solidFill>
              </a:rPr>
              <a:t> sector</a:t>
            </a:r>
            <a:endParaRPr lang="es-ES" sz="2000" kern="0" dirty="0">
              <a:solidFill>
                <a:schemeClr val="accent2"/>
              </a:solidFill>
            </a:endParaRPr>
          </a:p>
        </p:txBody>
      </p:sp>
    </p:spTree>
    <p:extLst>
      <p:ext uri="{BB962C8B-B14F-4D97-AF65-F5344CB8AC3E}">
        <p14:creationId xmlns:p14="http://schemas.microsoft.com/office/powerpoint/2010/main" val="36239232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144463"/>
            <a:ext cx="6191250" cy="696912"/>
          </a:xfrm>
        </p:spPr>
        <p:txBody>
          <a:bodyPr/>
          <a:lstStyle/>
          <a:p>
            <a:pPr>
              <a:lnSpc>
                <a:spcPts val="2400"/>
              </a:lnSpc>
              <a:defRPr/>
            </a:pPr>
            <a:r>
              <a:rPr lang="en-US" dirty="0" smtClean="0"/>
              <a:t>Climate predictions</a:t>
            </a:r>
            <a:endParaRPr lang="es-ES" dirty="0"/>
          </a:p>
        </p:txBody>
      </p:sp>
      <p:sp>
        <p:nvSpPr>
          <p:cNvPr id="24" name="CasellaDiTesto 7"/>
          <p:cNvSpPr txBox="1">
            <a:spLocks noChangeArrowheads="1"/>
          </p:cNvSpPr>
          <p:nvPr/>
        </p:nvSpPr>
        <p:spPr bwMode="auto">
          <a:xfrm>
            <a:off x="152400" y="1133698"/>
            <a:ext cx="8839200" cy="954107"/>
          </a:xfrm>
          <a:prstGeom prst="rect">
            <a:avLst/>
          </a:prstGeom>
          <a:noFill/>
          <a:ln w="9525">
            <a:noFill/>
            <a:miter lim="800000"/>
            <a:headEnd/>
            <a:tailEnd/>
          </a:ln>
        </p:spPr>
        <p:txBody>
          <a:bodyPr>
            <a:spAutoFit/>
          </a:bodyPr>
          <a:lstStyle/>
          <a:p>
            <a:pPr algn="ctr">
              <a:defRPr/>
            </a:pPr>
            <a:r>
              <a:rPr lang="en-GB" sz="2800" b="1" dirty="0">
                <a:solidFill>
                  <a:schemeClr val="accent2"/>
                </a:solidFill>
                <a:latin typeface="+mn-lt"/>
              </a:rPr>
              <a:t>How can we predict climate for the coming </a:t>
            </a:r>
            <a:r>
              <a:rPr lang="en-GB" sz="2800" b="1" dirty="0" smtClean="0">
                <a:solidFill>
                  <a:schemeClr val="accent2"/>
                </a:solidFill>
                <a:latin typeface="+mn-lt"/>
              </a:rPr>
              <a:t>season </a:t>
            </a:r>
            <a:r>
              <a:rPr lang="en-GB" sz="2800" b="1" dirty="0">
                <a:solidFill>
                  <a:schemeClr val="accent2"/>
                </a:solidFill>
                <a:latin typeface="+mn-lt"/>
              </a:rPr>
              <a:t>if we cannot predict the weather next </a:t>
            </a:r>
            <a:r>
              <a:rPr lang="en-GB" sz="2800" b="1" dirty="0" smtClean="0">
                <a:solidFill>
                  <a:schemeClr val="accent2"/>
                </a:solidFill>
                <a:latin typeface="+mn-lt"/>
              </a:rPr>
              <a:t>week?</a:t>
            </a:r>
            <a:endParaRPr lang="en-GB" sz="2800" b="1" dirty="0">
              <a:solidFill>
                <a:schemeClr val="accent2"/>
              </a:solidFill>
              <a:latin typeface="+mn-lt"/>
            </a:endParaRPr>
          </a:p>
        </p:txBody>
      </p:sp>
      <p:sp>
        <p:nvSpPr>
          <p:cNvPr id="26" name="CasellaDiTesto 14"/>
          <p:cNvSpPr txBox="1"/>
          <p:nvPr/>
        </p:nvSpPr>
        <p:spPr>
          <a:xfrm>
            <a:off x="251520" y="4696350"/>
            <a:ext cx="2304256" cy="369332"/>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GB" dirty="0"/>
              <a:t>Climate </a:t>
            </a:r>
            <a:r>
              <a:rPr lang="en-GB" dirty="0" smtClean="0"/>
              <a:t>predictions</a:t>
            </a:r>
            <a:endParaRPr lang="en-GB" dirty="0"/>
          </a:p>
        </p:txBody>
      </p:sp>
      <p:sp>
        <p:nvSpPr>
          <p:cNvPr id="7" name="CasellaDiTesto 14"/>
          <p:cNvSpPr txBox="1"/>
          <p:nvPr/>
        </p:nvSpPr>
        <p:spPr>
          <a:xfrm>
            <a:off x="251520" y="2995070"/>
            <a:ext cx="2304256" cy="369332"/>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GB" dirty="0"/>
              <a:t>Weather </a:t>
            </a:r>
            <a:r>
              <a:rPr lang="en-GB" dirty="0" smtClean="0"/>
              <a:t>forecasts</a:t>
            </a:r>
            <a:endParaRPr lang="en-GB" dirty="0"/>
          </a:p>
        </p:txBody>
      </p:sp>
      <p:sp>
        <p:nvSpPr>
          <p:cNvPr id="3" name="2 Rectángulo"/>
          <p:cNvSpPr/>
          <p:nvPr/>
        </p:nvSpPr>
        <p:spPr>
          <a:xfrm>
            <a:off x="2843808" y="2995070"/>
            <a:ext cx="5976664" cy="954107"/>
          </a:xfrm>
          <a:prstGeom prst="rect">
            <a:avLst/>
          </a:prstGeom>
        </p:spPr>
        <p:txBody>
          <a:bodyPr wrap="square">
            <a:spAutoFit/>
          </a:bodyPr>
          <a:lstStyle/>
          <a:p>
            <a:pPr>
              <a:defRPr/>
            </a:pPr>
            <a:r>
              <a:rPr lang="en-GB" dirty="0">
                <a:solidFill>
                  <a:schemeClr val="accent5">
                    <a:lumMod val="75000"/>
                  </a:schemeClr>
                </a:solidFill>
              </a:rPr>
              <a:t>The </a:t>
            </a:r>
            <a:r>
              <a:rPr lang="en-GB" dirty="0" smtClean="0">
                <a:solidFill>
                  <a:schemeClr val="accent5">
                    <a:lumMod val="75000"/>
                  </a:schemeClr>
                </a:solidFill>
              </a:rPr>
              <a:t>forecasts are based in the </a:t>
            </a:r>
            <a:r>
              <a:rPr lang="en-GB" dirty="0">
                <a:solidFill>
                  <a:schemeClr val="accent5">
                    <a:lumMod val="75000"/>
                  </a:schemeClr>
                </a:solidFill>
              </a:rPr>
              <a:t>initial conditions of the </a:t>
            </a:r>
            <a:r>
              <a:rPr lang="en-GB" sz="2000" b="1" dirty="0" smtClean="0">
                <a:solidFill>
                  <a:schemeClr val="accent5">
                    <a:lumMod val="50000"/>
                  </a:schemeClr>
                </a:solidFill>
              </a:rPr>
              <a:t>atmosphere</a:t>
            </a:r>
            <a:r>
              <a:rPr lang="en-GB" dirty="0">
                <a:solidFill>
                  <a:schemeClr val="accent5">
                    <a:lumMod val="50000"/>
                  </a:schemeClr>
                </a:solidFill>
              </a:rPr>
              <a:t>, </a:t>
            </a:r>
            <a:r>
              <a:rPr lang="en-GB" dirty="0">
                <a:solidFill>
                  <a:schemeClr val="accent5">
                    <a:lumMod val="75000"/>
                  </a:schemeClr>
                </a:solidFill>
              </a:rPr>
              <a:t>which </a:t>
            </a:r>
            <a:r>
              <a:rPr lang="en-GB" dirty="0" smtClean="0">
                <a:solidFill>
                  <a:schemeClr val="accent5">
                    <a:lumMod val="75000"/>
                  </a:schemeClr>
                </a:solidFill>
              </a:rPr>
              <a:t>is highly variable </a:t>
            </a:r>
            <a:r>
              <a:rPr lang="en-GB" dirty="0">
                <a:solidFill>
                  <a:schemeClr val="accent5">
                    <a:lumMod val="75000"/>
                  </a:schemeClr>
                </a:solidFill>
              </a:rPr>
              <a:t>and develops a </a:t>
            </a:r>
            <a:r>
              <a:rPr lang="en-GB" dirty="0" smtClean="0">
                <a:solidFill>
                  <a:schemeClr val="accent5">
                    <a:lumMod val="75000"/>
                  </a:schemeClr>
                </a:solidFill>
              </a:rPr>
              <a:t>chaotic behaviour </a:t>
            </a:r>
            <a:r>
              <a:rPr lang="en-GB" dirty="0">
                <a:solidFill>
                  <a:schemeClr val="accent5">
                    <a:lumMod val="75000"/>
                  </a:schemeClr>
                </a:solidFill>
              </a:rPr>
              <a:t>after </a:t>
            </a:r>
            <a:r>
              <a:rPr lang="en-GB" dirty="0" smtClean="0">
                <a:solidFill>
                  <a:schemeClr val="accent5">
                    <a:lumMod val="75000"/>
                  </a:schemeClr>
                </a:solidFill>
              </a:rPr>
              <a:t>a few </a:t>
            </a:r>
            <a:r>
              <a:rPr lang="en-GB" dirty="0">
                <a:solidFill>
                  <a:schemeClr val="accent5">
                    <a:lumMod val="75000"/>
                  </a:schemeClr>
                </a:solidFill>
              </a:rPr>
              <a:t>days</a:t>
            </a:r>
          </a:p>
        </p:txBody>
      </p:sp>
      <p:sp>
        <p:nvSpPr>
          <p:cNvPr id="4" name="3 Rectángulo"/>
          <p:cNvSpPr/>
          <p:nvPr/>
        </p:nvSpPr>
        <p:spPr>
          <a:xfrm>
            <a:off x="2843808" y="4696350"/>
            <a:ext cx="5976664" cy="1261884"/>
          </a:xfrm>
          <a:prstGeom prst="rect">
            <a:avLst/>
          </a:prstGeom>
        </p:spPr>
        <p:txBody>
          <a:bodyPr wrap="square">
            <a:spAutoFit/>
          </a:bodyPr>
          <a:lstStyle/>
          <a:p>
            <a:pPr>
              <a:defRPr/>
            </a:pPr>
            <a:r>
              <a:rPr lang="en-GB" dirty="0" smtClean="0">
                <a:solidFill>
                  <a:schemeClr val="accent5">
                    <a:lumMod val="75000"/>
                  </a:schemeClr>
                </a:solidFill>
              </a:rPr>
              <a:t>The predictions are based in the initial conditions of the </a:t>
            </a:r>
            <a:r>
              <a:rPr lang="en-GB" sz="2000" b="1" dirty="0" smtClean="0">
                <a:solidFill>
                  <a:schemeClr val="accent5">
                    <a:lumMod val="50000"/>
                  </a:schemeClr>
                </a:solidFill>
              </a:rPr>
              <a:t>sea surface temperature</a:t>
            </a:r>
            <a:r>
              <a:rPr lang="en-GB" dirty="0" smtClean="0">
                <a:solidFill>
                  <a:schemeClr val="accent5">
                    <a:lumMod val="75000"/>
                  </a:schemeClr>
                </a:solidFill>
              </a:rPr>
              <a:t>, </a:t>
            </a:r>
            <a:r>
              <a:rPr lang="en-GB" sz="2000" b="1" dirty="0" smtClean="0">
                <a:solidFill>
                  <a:schemeClr val="accent5">
                    <a:lumMod val="50000"/>
                  </a:schemeClr>
                </a:solidFill>
              </a:rPr>
              <a:t>snow cover</a:t>
            </a:r>
            <a:r>
              <a:rPr lang="en-GB" dirty="0" smtClean="0">
                <a:solidFill>
                  <a:schemeClr val="accent5">
                    <a:lumMod val="75000"/>
                  </a:schemeClr>
                </a:solidFill>
              </a:rPr>
              <a:t> or </a:t>
            </a:r>
            <a:r>
              <a:rPr lang="en-GB" sz="2000" b="1" dirty="0" smtClean="0">
                <a:solidFill>
                  <a:schemeClr val="accent5">
                    <a:lumMod val="50000"/>
                  </a:schemeClr>
                </a:solidFill>
              </a:rPr>
              <a:t>sea ice</a:t>
            </a:r>
            <a:r>
              <a:rPr lang="en-GB" dirty="0" smtClean="0">
                <a:solidFill>
                  <a:schemeClr val="accent5">
                    <a:lumMod val="75000"/>
                  </a:schemeClr>
                </a:solidFill>
              </a:rPr>
              <a:t>, which have a slow evolution that can range from few months to years.</a:t>
            </a:r>
            <a:endParaRPr lang="en-GB" dirty="0">
              <a:solidFill>
                <a:schemeClr val="accent5">
                  <a:lumMod val="7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 grpId="0"/>
    </p:bldLst>
  </p:timing>
</p:sld>
</file>

<file path=ppt/theme/theme1.xml><?xml version="1.0" encoding="utf-8"?>
<a:theme xmlns:a="http://schemas.openxmlformats.org/drawingml/2006/main" name="Office Theme">
  <a:themeElements>
    <a:clrScheme name="BSC">
      <a:dk1>
        <a:srgbClr val="004990"/>
      </a:dk1>
      <a:lt1>
        <a:srgbClr val="004990"/>
      </a:lt1>
      <a:dk2>
        <a:srgbClr val="004990"/>
      </a:dk2>
      <a:lt2>
        <a:srgbClr val="004990"/>
      </a:lt2>
      <a:accent1>
        <a:srgbClr val="FFFFFF"/>
      </a:accent1>
      <a:accent2>
        <a:srgbClr val="004990"/>
      </a:accent2>
      <a:accent3>
        <a:srgbClr val="004990"/>
      </a:accent3>
      <a:accent4>
        <a:srgbClr val="8DB3E2"/>
      </a:accent4>
      <a:accent5>
        <a:srgbClr val="548DD4"/>
      </a:accent5>
      <a:accent6>
        <a:srgbClr val="0070C0"/>
      </a:accent6>
      <a:hlink>
        <a:srgbClr val="95B3D7"/>
      </a:hlink>
      <a:folHlink>
        <a:srgbClr val="366092"/>
      </a:folHlink>
    </a:clrScheme>
    <a:fontScheme name="BSC">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err="1"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2396</TotalTime>
  <Words>2170</Words>
  <Application>Microsoft Office PowerPoint</Application>
  <PresentationFormat>Personalizado</PresentationFormat>
  <Paragraphs>164</Paragraphs>
  <Slides>17</Slides>
  <Notes>10</Notes>
  <HiddenSlides>4</HiddenSlides>
  <MMClips>0</MMClips>
  <ScaleCrop>false</ScaleCrop>
  <HeadingPairs>
    <vt:vector size="4" baseType="variant">
      <vt:variant>
        <vt:lpstr>Tema</vt:lpstr>
      </vt:variant>
      <vt:variant>
        <vt:i4>1</vt:i4>
      </vt:variant>
      <vt:variant>
        <vt:lpstr>Títulos de diapositiva</vt:lpstr>
      </vt:variant>
      <vt:variant>
        <vt:i4>17</vt:i4>
      </vt:variant>
    </vt:vector>
  </HeadingPairs>
  <TitlesOfParts>
    <vt:vector size="18" baseType="lpstr">
      <vt:lpstr>Office Theme</vt:lpstr>
      <vt:lpstr>Presentación de PowerPoint</vt:lpstr>
      <vt:lpstr>Earth Sciences Department</vt:lpstr>
      <vt:lpstr>Earth System Services</vt:lpstr>
      <vt:lpstr>Spatial scales</vt:lpstr>
      <vt:lpstr>Temporal scales</vt:lpstr>
      <vt:lpstr>Mineral Dust Services for solar energy</vt:lpstr>
      <vt:lpstr>Climate predictions for wind power</vt:lpstr>
      <vt:lpstr>Climate services for wind energy</vt:lpstr>
      <vt:lpstr>Climate predictions</vt:lpstr>
      <vt:lpstr>Climate predictions and predictability</vt:lpstr>
      <vt:lpstr>e.g. Seasonal wind speed predictions</vt:lpstr>
      <vt:lpstr>e.g. Seasonal wind speed predictions</vt:lpstr>
      <vt:lpstr>e.g. Climate drivers of seasonal variability</vt:lpstr>
      <vt:lpstr>Skill map for sub-seasonal</vt:lpstr>
      <vt:lpstr>Summer 2015 prediction with verification</vt:lpstr>
      <vt:lpstr>Climate predictions for wind power</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lbermude</dc:creator>
  <cp:lastModifiedBy>Isadora Jimenez</cp:lastModifiedBy>
  <cp:revision>140</cp:revision>
  <cp:lastPrinted>2015-05-13T12:15:56Z</cp:lastPrinted>
  <dcterms:modified xsi:type="dcterms:W3CDTF">2015-11-11T15:17:30Z</dcterms:modified>
</cp:coreProperties>
</file>